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63" r:id="rId5"/>
    <p:sldId id="259" r:id="rId6"/>
    <p:sldId id="261" r:id="rId7"/>
    <p:sldId id="262" r:id="rId8"/>
    <p:sldId id="266" r:id="rId9"/>
    <p:sldId id="264" r:id="rId10"/>
    <p:sldId id="265" r:id="rId11"/>
    <p:sldId id="269" r:id="rId12"/>
    <p:sldId id="271" r:id="rId13"/>
    <p:sldId id="270" r:id="rId14"/>
    <p:sldId id="268" r:id="rId15"/>
    <p:sldId id="267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93" autoAdjust="0"/>
  </p:normalViewPr>
  <p:slideViewPr>
    <p:cSldViewPr>
      <p:cViewPr varScale="1">
        <p:scale>
          <a:sx n="88" d="100"/>
          <a:sy n="88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7171" name="Rectangle 3"/>
            <p:cNvSpPr>
              <a:spLocks noChangeArrowheads="1"/>
            </p:cNvSpPr>
            <p:nvPr userDrawn="1"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7172" name="Group 4"/>
            <p:cNvGrpSpPr>
              <a:grpSpLocks/>
            </p:cNvGrpSpPr>
            <p:nvPr userDrawn="1"/>
          </p:nvGrpSpPr>
          <p:grpSpPr bwMode="auto">
            <a:xfrm>
              <a:off x="0" y="-12"/>
              <a:ext cx="5760" cy="1045"/>
              <a:chOff x="0" y="-9"/>
              <a:chExt cx="5760" cy="1045"/>
            </a:xfrm>
          </p:grpSpPr>
          <p:sp>
            <p:nvSpPr>
              <p:cNvPr id="7173" name="Freeform 5"/>
              <p:cNvSpPr>
                <a:spLocks/>
              </p:cNvSpPr>
              <p:nvPr userDrawn="1"/>
            </p:nvSpPr>
            <p:spPr bwMode="ltGray">
              <a:xfrm>
                <a:off x="0" y="4"/>
                <a:ext cx="5760" cy="1032"/>
              </a:xfrm>
              <a:custGeom>
                <a:avLst/>
                <a:gdLst>
                  <a:gd name="T0" fmla="*/ 4848 w 4848"/>
                  <a:gd name="T1" fmla="*/ 432 h 432"/>
                  <a:gd name="T2" fmla="*/ 0 w 4848"/>
                  <a:gd name="T3" fmla="*/ 432 h 432"/>
                  <a:gd name="T4" fmla="*/ 0 w 4848"/>
                  <a:gd name="T5" fmla="*/ 0 h 432"/>
                  <a:gd name="T6" fmla="*/ 4848 w 4848"/>
                  <a:gd name="T7" fmla="*/ 0 h 432"/>
                  <a:gd name="T8" fmla="*/ 4848 w 4848"/>
                  <a:gd name="T9" fmla="*/ 432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2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7174" name="Group 6"/>
              <p:cNvGrpSpPr>
                <a:grpSpLocks/>
              </p:cNvGrpSpPr>
              <p:nvPr userDrawn="1"/>
            </p:nvGrpSpPr>
            <p:grpSpPr bwMode="auto"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7175" name="Freeform 7"/>
                <p:cNvSpPr>
                  <a:spLocks/>
                </p:cNvSpPr>
                <p:nvPr userDrawn="1"/>
              </p:nvSpPr>
              <p:spPr bwMode="ltGray">
                <a:xfrm>
                  <a:off x="3230" y="949"/>
                  <a:ext cx="17" cy="20"/>
                </a:xfrm>
                <a:custGeom>
                  <a:avLst/>
                  <a:gdLst>
                    <a:gd name="T0" fmla="*/ 5 w 15"/>
                    <a:gd name="T1" fmla="*/ 11 h 23"/>
                    <a:gd name="T2" fmla="*/ 15 w 15"/>
                    <a:gd name="T3" fmla="*/ 5 h 23"/>
                    <a:gd name="T4" fmla="*/ 13 w 15"/>
                    <a:gd name="T5" fmla="*/ 17 h 23"/>
                    <a:gd name="T6" fmla="*/ 5 w 15"/>
                    <a:gd name="T7" fmla="*/ 11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76" name="Freeform 8"/>
                <p:cNvSpPr>
                  <a:spLocks/>
                </p:cNvSpPr>
                <p:nvPr userDrawn="1"/>
              </p:nvSpPr>
              <p:spPr bwMode="ltGray">
                <a:xfrm>
                  <a:off x="3406" y="1015"/>
                  <a:ext cx="21" cy="20"/>
                </a:xfrm>
                <a:custGeom>
                  <a:avLst/>
                  <a:gdLst>
                    <a:gd name="T0" fmla="*/ 3 w 20"/>
                    <a:gd name="T1" fmla="*/ 13 h 23"/>
                    <a:gd name="T2" fmla="*/ 11 w 20"/>
                    <a:gd name="T3" fmla="*/ 3 h 23"/>
                    <a:gd name="T4" fmla="*/ 7 w 20"/>
                    <a:gd name="T5" fmla="*/ 19 h 23"/>
                    <a:gd name="T6" fmla="*/ 3 w 20"/>
                    <a:gd name="T7" fmla="*/ 1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77" name="Freeform 9"/>
                <p:cNvSpPr>
                  <a:spLocks/>
                </p:cNvSpPr>
                <p:nvPr userDrawn="1"/>
              </p:nvSpPr>
              <p:spPr bwMode="ltGray">
                <a:xfrm>
                  <a:off x="2909" y="908"/>
                  <a:ext cx="31" cy="34"/>
                </a:xfrm>
                <a:custGeom>
                  <a:avLst/>
                  <a:gdLst>
                    <a:gd name="T0" fmla="*/ 16 w 30"/>
                    <a:gd name="T1" fmla="*/ 33 h 42"/>
                    <a:gd name="T2" fmla="*/ 8 w 30"/>
                    <a:gd name="T3" fmla="*/ 21 h 42"/>
                    <a:gd name="T4" fmla="*/ 0 w 30"/>
                    <a:gd name="T5" fmla="*/ 9 h 42"/>
                    <a:gd name="T6" fmla="*/ 16 w 30"/>
                    <a:gd name="T7" fmla="*/ 3 h 42"/>
                    <a:gd name="T8" fmla="*/ 30 w 30"/>
                    <a:gd name="T9" fmla="*/ 23 h 42"/>
                    <a:gd name="T10" fmla="*/ 28 w 30"/>
                    <a:gd name="T11" fmla="*/ 31 h 42"/>
                    <a:gd name="T12" fmla="*/ 16 w 30"/>
                    <a:gd name="T13" fmla="*/ 33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78" name="Freeform 10"/>
                <p:cNvSpPr>
                  <a:spLocks/>
                </p:cNvSpPr>
                <p:nvPr userDrawn="1"/>
              </p:nvSpPr>
              <p:spPr bwMode="ltGray">
                <a:xfrm>
                  <a:off x="2551" y="940"/>
                  <a:ext cx="25" cy="12"/>
                </a:xfrm>
                <a:custGeom>
                  <a:avLst/>
                  <a:gdLst>
                    <a:gd name="T0" fmla="*/ 15 w 25"/>
                    <a:gd name="T1" fmla="*/ 16 h 16"/>
                    <a:gd name="T2" fmla="*/ 3 w 25"/>
                    <a:gd name="T3" fmla="*/ 8 h 16"/>
                    <a:gd name="T4" fmla="*/ 15 w 25"/>
                    <a:gd name="T5" fmla="*/ 0 h 16"/>
                    <a:gd name="T6" fmla="*/ 15 w 25"/>
                    <a:gd name="T7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79" name="Freeform 11"/>
                <p:cNvSpPr>
                  <a:spLocks/>
                </p:cNvSpPr>
                <p:nvPr userDrawn="1"/>
              </p:nvSpPr>
              <p:spPr bwMode="ltGray">
                <a:xfrm>
                  <a:off x="2443" y="954"/>
                  <a:ext cx="65" cy="39"/>
                </a:xfrm>
                <a:custGeom>
                  <a:avLst/>
                  <a:gdLst>
                    <a:gd name="T0" fmla="*/ 14 w 65"/>
                    <a:gd name="T1" fmla="*/ 24 h 46"/>
                    <a:gd name="T2" fmla="*/ 30 w 65"/>
                    <a:gd name="T3" fmla="*/ 4 h 46"/>
                    <a:gd name="T4" fmla="*/ 42 w 65"/>
                    <a:gd name="T5" fmla="*/ 0 h 46"/>
                    <a:gd name="T6" fmla="*/ 58 w 65"/>
                    <a:gd name="T7" fmla="*/ 12 h 46"/>
                    <a:gd name="T8" fmla="*/ 32 w 65"/>
                    <a:gd name="T9" fmla="*/ 26 h 46"/>
                    <a:gd name="T10" fmla="*/ 12 w 65"/>
                    <a:gd name="T11" fmla="*/ 46 h 46"/>
                    <a:gd name="T12" fmla="*/ 8 w 65"/>
                    <a:gd name="T13" fmla="*/ 20 h 46"/>
                    <a:gd name="T14" fmla="*/ 12 w 65"/>
                    <a:gd name="T15" fmla="*/ 14 h 46"/>
                    <a:gd name="T16" fmla="*/ 14 w 65"/>
                    <a:gd name="T17" fmla="*/ 24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0" name="Freeform 12"/>
                <p:cNvSpPr>
                  <a:spLocks/>
                </p:cNvSpPr>
                <p:nvPr userDrawn="1"/>
              </p:nvSpPr>
              <p:spPr bwMode="ltGray">
                <a:xfrm>
                  <a:off x="2375" y="952"/>
                  <a:ext cx="68" cy="39"/>
                </a:xfrm>
                <a:custGeom>
                  <a:avLst/>
                  <a:gdLst>
                    <a:gd name="T0" fmla="*/ 0 w 69"/>
                    <a:gd name="T1" fmla="*/ 31 h 47"/>
                    <a:gd name="T2" fmla="*/ 18 w 69"/>
                    <a:gd name="T3" fmla="*/ 25 h 47"/>
                    <a:gd name="T4" fmla="*/ 52 w 69"/>
                    <a:gd name="T5" fmla="*/ 1 h 47"/>
                    <a:gd name="T6" fmla="*/ 64 w 69"/>
                    <a:gd name="T7" fmla="*/ 3 h 47"/>
                    <a:gd name="T8" fmla="*/ 50 w 69"/>
                    <a:gd name="T9" fmla="*/ 19 h 47"/>
                    <a:gd name="T10" fmla="*/ 28 w 69"/>
                    <a:gd name="T11" fmla="*/ 33 h 47"/>
                    <a:gd name="T12" fmla="*/ 22 w 69"/>
                    <a:gd name="T13" fmla="*/ 47 h 47"/>
                    <a:gd name="T14" fmla="*/ 16 w 69"/>
                    <a:gd name="T15" fmla="*/ 45 h 47"/>
                    <a:gd name="T16" fmla="*/ 12 w 69"/>
                    <a:gd name="T17" fmla="*/ 39 h 47"/>
                    <a:gd name="T18" fmla="*/ 0 w 69"/>
                    <a:gd name="T19" fmla="*/ 35 h 47"/>
                    <a:gd name="T20" fmla="*/ 0 w 69"/>
                    <a:gd name="T21" fmla="*/ 31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1" name="Freeform 13"/>
                <p:cNvSpPr>
                  <a:spLocks/>
                </p:cNvSpPr>
                <p:nvPr userDrawn="1"/>
              </p:nvSpPr>
              <p:spPr bwMode="ltGray">
                <a:xfrm>
                  <a:off x="2007" y="739"/>
                  <a:ext cx="354" cy="228"/>
                </a:xfrm>
                <a:custGeom>
                  <a:avLst/>
                  <a:gdLst>
                    <a:gd name="T0" fmla="*/ 10 w 355"/>
                    <a:gd name="T1" fmla="*/ 4 h 277"/>
                    <a:gd name="T2" fmla="*/ 36 w 355"/>
                    <a:gd name="T3" fmla="*/ 18 h 277"/>
                    <a:gd name="T4" fmla="*/ 46 w 355"/>
                    <a:gd name="T5" fmla="*/ 30 h 277"/>
                    <a:gd name="T6" fmla="*/ 76 w 355"/>
                    <a:gd name="T7" fmla="*/ 52 h 277"/>
                    <a:gd name="T8" fmla="*/ 92 w 355"/>
                    <a:gd name="T9" fmla="*/ 66 h 277"/>
                    <a:gd name="T10" fmla="*/ 122 w 355"/>
                    <a:gd name="T11" fmla="*/ 98 h 277"/>
                    <a:gd name="T12" fmla="*/ 136 w 355"/>
                    <a:gd name="T13" fmla="*/ 128 h 277"/>
                    <a:gd name="T14" fmla="*/ 148 w 355"/>
                    <a:gd name="T15" fmla="*/ 132 h 277"/>
                    <a:gd name="T16" fmla="*/ 154 w 355"/>
                    <a:gd name="T17" fmla="*/ 150 h 277"/>
                    <a:gd name="T18" fmla="*/ 176 w 355"/>
                    <a:gd name="T19" fmla="*/ 152 h 277"/>
                    <a:gd name="T20" fmla="*/ 170 w 355"/>
                    <a:gd name="T21" fmla="*/ 196 h 277"/>
                    <a:gd name="T22" fmla="*/ 180 w 355"/>
                    <a:gd name="T23" fmla="*/ 224 h 277"/>
                    <a:gd name="T24" fmla="*/ 198 w 355"/>
                    <a:gd name="T25" fmla="*/ 232 h 277"/>
                    <a:gd name="T26" fmla="*/ 216 w 355"/>
                    <a:gd name="T27" fmla="*/ 234 h 277"/>
                    <a:gd name="T28" fmla="*/ 236 w 355"/>
                    <a:gd name="T29" fmla="*/ 242 h 277"/>
                    <a:gd name="T30" fmla="*/ 254 w 355"/>
                    <a:gd name="T31" fmla="*/ 236 h 277"/>
                    <a:gd name="T32" fmla="*/ 272 w 355"/>
                    <a:gd name="T33" fmla="*/ 248 h 277"/>
                    <a:gd name="T34" fmla="*/ 296 w 355"/>
                    <a:gd name="T35" fmla="*/ 256 h 277"/>
                    <a:gd name="T36" fmla="*/ 314 w 355"/>
                    <a:gd name="T37" fmla="*/ 264 h 277"/>
                    <a:gd name="T38" fmla="*/ 352 w 355"/>
                    <a:gd name="T39" fmla="*/ 266 h 277"/>
                    <a:gd name="T40" fmla="*/ 342 w 355"/>
                    <a:gd name="T41" fmla="*/ 274 h 277"/>
                    <a:gd name="T42" fmla="*/ 322 w 355"/>
                    <a:gd name="T43" fmla="*/ 272 h 277"/>
                    <a:gd name="T44" fmla="*/ 300 w 355"/>
                    <a:gd name="T45" fmla="*/ 270 h 277"/>
                    <a:gd name="T46" fmla="*/ 288 w 355"/>
                    <a:gd name="T47" fmla="*/ 266 h 277"/>
                    <a:gd name="T48" fmla="*/ 252 w 355"/>
                    <a:gd name="T49" fmla="*/ 264 h 277"/>
                    <a:gd name="T50" fmla="*/ 234 w 355"/>
                    <a:gd name="T51" fmla="*/ 260 h 277"/>
                    <a:gd name="T52" fmla="*/ 172 w 355"/>
                    <a:gd name="T53" fmla="*/ 242 h 277"/>
                    <a:gd name="T54" fmla="*/ 160 w 355"/>
                    <a:gd name="T55" fmla="*/ 216 h 277"/>
                    <a:gd name="T56" fmla="*/ 126 w 355"/>
                    <a:gd name="T57" fmla="*/ 200 h 277"/>
                    <a:gd name="T58" fmla="*/ 108 w 355"/>
                    <a:gd name="T59" fmla="*/ 186 h 277"/>
                    <a:gd name="T60" fmla="*/ 94 w 355"/>
                    <a:gd name="T61" fmla="*/ 158 h 277"/>
                    <a:gd name="T62" fmla="*/ 68 w 355"/>
                    <a:gd name="T63" fmla="*/ 108 h 277"/>
                    <a:gd name="T64" fmla="*/ 64 w 355"/>
                    <a:gd name="T65" fmla="*/ 102 h 277"/>
                    <a:gd name="T66" fmla="*/ 58 w 355"/>
                    <a:gd name="T67" fmla="*/ 100 h 277"/>
                    <a:gd name="T68" fmla="*/ 54 w 355"/>
                    <a:gd name="T69" fmla="*/ 88 h 277"/>
                    <a:gd name="T70" fmla="*/ 38 w 355"/>
                    <a:gd name="T71" fmla="*/ 58 h 277"/>
                    <a:gd name="T72" fmla="*/ 20 w 355"/>
                    <a:gd name="T73" fmla="*/ 40 h 277"/>
                    <a:gd name="T74" fmla="*/ 4 w 355"/>
                    <a:gd name="T75" fmla="*/ 22 h 277"/>
                    <a:gd name="T76" fmla="*/ 10 w 355"/>
                    <a:gd name="T77" fmla="*/ 2 h 277"/>
                    <a:gd name="T78" fmla="*/ 10 w 355"/>
                    <a:gd name="T79" fmla="*/ 4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2" name="Freeform 14"/>
                <p:cNvSpPr>
                  <a:spLocks/>
                </p:cNvSpPr>
                <p:nvPr userDrawn="1"/>
              </p:nvSpPr>
              <p:spPr bwMode="ltGray">
                <a:xfrm>
                  <a:off x="2222" y="724"/>
                  <a:ext cx="157" cy="167"/>
                </a:xfrm>
                <a:custGeom>
                  <a:avLst/>
                  <a:gdLst>
                    <a:gd name="T0" fmla="*/ 54 w 156"/>
                    <a:gd name="T1" fmla="*/ 66 h 206"/>
                    <a:gd name="T2" fmla="*/ 66 w 156"/>
                    <a:gd name="T3" fmla="*/ 58 h 206"/>
                    <a:gd name="T4" fmla="*/ 68 w 156"/>
                    <a:gd name="T5" fmla="*/ 52 h 206"/>
                    <a:gd name="T6" fmla="*/ 80 w 156"/>
                    <a:gd name="T7" fmla="*/ 44 h 206"/>
                    <a:gd name="T8" fmla="*/ 106 w 156"/>
                    <a:gd name="T9" fmla="*/ 22 h 206"/>
                    <a:gd name="T10" fmla="*/ 112 w 156"/>
                    <a:gd name="T11" fmla="*/ 4 h 206"/>
                    <a:gd name="T12" fmla="*/ 124 w 156"/>
                    <a:gd name="T13" fmla="*/ 0 h 206"/>
                    <a:gd name="T14" fmla="*/ 150 w 156"/>
                    <a:gd name="T15" fmla="*/ 28 h 206"/>
                    <a:gd name="T16" fmla="*/ 146 w 156"/>
                    <a:gd name="T17" fmla="*/ 44 h 206"/>
                    <a:gd name="T18" fmla="*/ 126 w 156"/>
                    <a:gd name="T19" fmla="*/ 64 h 206"/>
                    <a:gd name="T20" fmla="*/ 132 w 156"/>
                    <a:gd name="T21" fmla="*/ 94 h 206"/>
                    <a:gd name="T22" fmla="*/ 142 w 156"/>
                    <a:gd name="T23" fmla="*/ 110 h 206"/>
                    <a:gd name="T24" fmla="*/ 146 w 156"/>
                    <a:gd name="T25" fmla="*/ 128 h 206"/>
                    <a:gd name="T26" fmla="*/ 128 w 156"/>
                    <a:gd name="T27" fmla="*/ 128 h 206"/>
                    <a:gd name="T28" fmla="*/ 116 w 156"/>
                    <a:gd name="T29" fmla="*/ 146 h 206"/>
                    <a:gd name="T30" fmla="*/ 104 w 156"/>
                    <a:gd name="T31" fmla="*/ 156 h 206"/>
                    <a:gd name="T32" fmla="*/ 100 w 156"/>
                    <a:gd name="T33" fmla="*/ 198 h 206"/>
                    <a:gd name="T34" fmla="*/ 88 w 156"/>
                    <a:gd name="T35" fmla="*/ 202 h 206"/>
                    <a:gd name="T36" fmla="*/ 82 w 156"/>
                    <a:gd name="T37" fmla="*/ 206 h 206"/>
                    <a:gd name="T38" fmla="*/ 76 w 156"/>
                    <a:gd name="T39" fmla="*/ 202 h 206"/>
                    <a:gd name="T40" fmla="*/ 72 w 156"/>
                    <a:gd name="T41" fmla="*/ 190 h 206"/>
                    <a:gd name="T42" fmla="*/ 60 w 156"/>
                    <a:gd name="T43" fmla="*/ 186 h 206"/>
                    <a:gd name="T44" fmla="*/ 42 w 156"/>
                    <a:gd name="T45" fmla="*/ 194 h 206"/>
                    <a:gd name="T46" fmla="*/ 28 w 156"/>
                    <a:gd name="T47" fmla="*/ 186 h 206"/>
                    <a:gd name="T48" fmla="*/ 10 w 156"/>
                    <a:gd name="T49" fmla="*/ 148 h 206"/>
                    <a:gd name="T50" fmla="*/ 4 w 156"/>
                    <a:gd name="T51" fmla="*/ 130 h 206"/>
                    <a:gd name="T52" fmla="*/ 0 w 156"/>
                    <a:gd name="T53" fmla="*/ 118 h 206"/>
                    <a:gd name="T54" fmla="*/ 20 w 156"/>
                    <a:gd name="T55" fmla="*/ 96 h 206"/>
                    <a:gd name="T56" fmla="*/ 32 w 156"/>
                    <a:gd name="T57" fmla="*/ 104 h 206"/>
                    <a:gd name="T58" fmla="*/ 34 w 156"/>
                    <a:gd name="T59" fmla="*/ 80 h 206"/>
                    <a:gd name="T60" fmla="*/ 52 w 156"/>
                    <a:gd name="T61" fmla="*/ 70 h 206"/>
                    <a:gd name="T62" fmla="*/ 54 w 156"/>
                    <a:gd name="T63" fmla="*/ 66 h 2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3" name="Freeform 15"/>
                <p:cNvSpPr>
                  <a:spLocks/>
                </p:cNvSpPr>
                <p:nvPr userDrawn="1"/>
              </p:nvSpPr>
              <p:spPr bwMode="ltGray">
                <a:xfrm>
                  <a:off x="2375" y="800"/>
                  <a:ext cx="110" cy="32"/>
                </a:xfrm>
                <a:custGeom>
                  <a:avLst/>
                  <a:gdLst>
                    <a:gd name="T0" fmla="*/ 4 w 109"/>
                    <a:gd name="T1" fmla="*/ 32 h 38"/>
                    <a:gd name="T2" fmla="*/ 18 w 109"/>
                    <a:gd name="T3" fmla="*/ 10 h 38"/>
                    <a:gd name="T4" fmla="*/ 46 w 109"/>
                    <a:gd name="T5" fmla="*/ 20 h 38"/>
                    <a:gd name="T6" fmla="*/ 72 w 109"/>
                    <a:gd name="T7" fmla="*/ 14 h 38"/>
                    <a:gd name="T8" fmla="*/ 90 w 109"/>
                    <a:gd name="T9" fmla="*/ 0 h 38"/>
                    <a:gd name="T10" fmla="*/ 76 w 109"/>
                    <a:gd name="T11" fmla="*/ 26 h 38"/>
                    <a:gd name="T12" fmla="*/ 60 w 109"/>
                    <a:gd name="T13" fmla="*/ 38 h 38"/>
                    <a:gd name="T14" fmla="*/ 42 w 109"/>
                    <a:gd name="T15" fmla="*/ 32 h 38"/>
                    <a:gd name="T16" fmla="*/ 14 w 109"/>
                    <a:gd name="T17" fmla="*/ 30 h 38"/>
                    <a:gd name="T18" fmla="*/ 4 w 109"/>
                    <a:gd name="T19" fmla="*/ 32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4" name="Freeform 16"/>
                <p:cNvSpPr>
                  <a:spLocks/>
                </p:cNvSpPr>
                <p:nvPr userDrawn="1"/>
              </p:nvSpPr>
              <p:spPr bwMode="ltGray">
                <a:xfrm>
                  <a:off x="2370" y="839"/>
                  <a:ext cx="75" cy="84"/>
                </a:xfrm>
                <a:custGeom>
                  <a:avLst/>
                  <a:gdLst>
                    <a:gd name="T0" fmla="*/ 8 w 76"/>
                    <a:gd name="T1" fmla="*/ 18 h 104"/>
                    <a:gd name="T2" fmla="*/ 18 w 76"/>
                    <a:gd name="T3" fmla="*/ 0 h 104"/>
                    <a:gd name="T4" fmla="*/ 34 w 76"/>
                    <a:gd name="T5" fmla="*/ 18 h 104"/>
                    <a:gd name="T6" fmla="*/ 62 w 76"/>
                    <a:gd name="T7" fmla="*/ 4 h 104"/>
                    <a:gd name="T8" fmla="*/ 46 w 76"/>
                    <a:gd name="T9" fmla="*/ 34 h 104"/>
                    <a:gd name="T10" fmla="*/ 54 w 76"/>
                    <a:gd name="T11" fmla="*/ 48 h 104"/>
                    <a:gd name="T12" fmla="*/ 58 w 76"/>
                    <a:gd name="T13" fmla="*/ 60 h 104"/>
                    <a:gd name="T14" fmla="*/ 46 w 76"/>
                    <a:gd name="T15" fmla="*/ 74 h 104"/>
                    <a:gd name="T16" fmla="*/ 34 w 76"/>
                    <a:gd name="T17" fmla="*/ 60 h 104"/>
                    <a:gd name="T18" fmla="*/ 22 w 76"/>
                    <a:gd name="T19" fmla="*/ 48 h 104"/>
                    <a:gd name="T20" fmla="*/ 28 w 76"/>
                    <a:gd name="T21" fmla="*/ 68 h 104"/>
                    <a:gd name="T22" fmla="*/ 30 w 76"/>
                    <a:gd name="T23" fmla="*/ 74 h 104"/>
                    <a:gd name="T24" fmla="*/ 20 w 76"/>
                    <a:gd name="T25" fmla="*/ 104 h 104"/>
                    <a:gd name="T26" fmla="*/ 12 w 76"/>
                    <a:gd name="T27" fmla="*/ 102 h 104"/>
                    <a:gd name="T28" fmla="*/ 8 w 76"/>
                    <a:gd name="T29" fmla="*/ 90 h 104"/>
                    <a:gd name="T30" fmla="*/ 0 w 76"/>
                    <a:gd name="T31" fmla="*/ 54 h 104"/>
                    <a:gd name="T32" fmla="*/ 2 w 76"/>
                    <a:gd name="T33" fmla="*/ 30 h 104"/>
                    <a:gd name="T34" fmla="*/ 8 w 76"/>
                    <a:gd name="T35" fmla="*/ 18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5" name="Freeform 17"/>
                <p:cNvSpPr>
                  <a:spLocks/>
                </p:cNvSpPr>
                <p:nvPr userDrawn="1"/>
              </p:nvSpPr>
              <p:spPr bwMode="ltGray">
                <a:xfrm>
                  <a:off x="2497" y="793"/>
                  <a:ext cx="37" cy="49"/>
                </a:xfrm>
                <a:custGeom>
                  <a:avLst/>
                  <a:gdLst>
                    <a:gd name="T0" fmla="*/ 3 w 37"/>
                    <a:gd name="T1" fmla="*/ 28 h 61"/>
                    <a:gd name="T2" fmla="*/ 13 w 37"/>
                    <a:gd name="T3" fmla="*/ 0 h 61"/>
                    <a:gd name="T4" fmla="*/ 15 w 37"/>
                    <a:gd name="T5" fmla="*/ 28 h 61"/>
                    <a:gd name="T6" fmla="*/ 37 w 37"/>
                    <a:gd name="T7" fmla="*/ 38 h 61"/>
                    <a:gd name="T8" fmla="*/ 19 w 37"/>
                    <a:gd name="T9" fmla="*/ 44 h 61"/>
                    <a:gd name="T10" fmla="*/ 5 w 37"/>
                    <a:gd name="T11" fmla="*/ 58 h 61"/>
                    <a:gd name="T12" fmla="*/ 1 w 37"/>
                    <a:gd name="T13" fmla="*/ 34 h 61"/>
                    <a:gd name="T14" fmla="*/ 3 w 37"/>
                    <a:gd name="T15" fmla="*/ 28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6" name="Freeform 18"/>
                <p:cNvSpPr>
                  <a:spLocks/>
                </p:cNvSpPr>
                <p:nvPr userDrawn="1"/>
              </p:nvSpPr>
              <p:spPr bwMode="ltGray">
                <a:xfrm>
                  <a:off x="2506" y="869"/>
                  <a:ext cx="47" cy="24"/>
                </a:xfrm>
                <a:custGeom>
                  <a:avLst/>
                  <a:gdLst>
                    <a:gd name="T0" fmla="*/ 7 w 49"/>
                    <a:gd name="T1" fmla="*/ 0 h 29"/>
                    <a:gd name="T2" fmla="*/ 29 w 49"/>
                    <a:gd name="T3" fmla="*/ 0 h 29"/>
                    <a:gd name="T4" fmla="*/ 49 w 49"/>
                    <a:gd name="T5" fmla="*/ 16 h 29"/>
                    <a:gd name="T6" fmla="*/ 35 w 49"/>
                    <a:gd name="T7" fmla="*/ 14 h 29"/>
                    <a:gd name="T8" fmla="*/ 3 w 49"/>
                    <a:gd name="T9" fmla="*/ 16 h 29"/>
                    <a:gd name="T10" fmla="*/ 7 w 49"/>
                    <a:gd name="T11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7" name="Freeform 19"/>
                <p:cNvSpPr>
                  <a:spLocks/>
                </p:cNvSpPr>
                <p:nvPr userDrawn="1"/>
              </p:nvSpPr>
              <p:spPr bwMode="ltGray">
                <a:xfrm>
                  <a:off x="2555" y="832"/>
                  <a:ext cx="61" cy="42"/>
                </a:xfrm>
                <a:custGeom>
                  <a:avLst/>
                  <a:gdLst>
                    <a:gd name="T0" fmla="*/ 21 w 61"/>
                    <a:gd name="T1" fmla="*/ 38 h 48"/>
                    <a:gd name="T2" fmla="*/ 15 w 61"/>
                    <a:gd name="T3" fmla="*/ 26 h 48"/>
                    <a:gd name="T4" fmla="*/ 3 w 61"/>
                    <a:gd name="T5" fmla="*/ 22 h 48"/>
                    <a:gd name="T6" fmla="*/ 13 w 61"/>
                    <a:gd name="T7" fmla="*/ 8 h 48"/>
                    <a:gd name="T8" fmla="*/ 25 w 61"/>
                    <a:gd name="T9" fmla="*/ 0 h 48"/>
                    <a:gd name="T10" fmla="*/ 49 w 61"/>
                    <a:gd name="T11" fmla="*/ 10 h 48"/>
                    <a:gd name="T12" fmla="*/ 53 w 61"/>
                    <a:gd name="T13" fmla="*/ 20 h 48"/>
                    <a:gd name="T14" fmla="*/ 61 w 61"/>
                    <a:gd name="T15" fmla="*/ 32 h 48"/>
                    <a:gd name="T16" fmla="*/ 41 w 61"/>
                    <a:gd name="T17" fmla="*/ 38 h 48"/>
                    <a:gd name="T18" fmla="*/ 23 w 61"/>
                    <a:gd name="T19" fmla="*/ 44 h 48"/>
                    <a:gd name="T20" fmla="*/ 21 w 61"/>
                    <a:gd name="T21" fmla="*/ 3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8" name="Freeform 20"/>
                <p:cNvSpPr>
                  <a:spLocks/>
                </p:cNvSpPr>
                <p:nvPr userDrawn="1"/>
              </p:nvSpPr>
              <p:spPr bwMode="ltGray">
                <a:xfrm>
                  <a:off x="2572" y="852"/>
                  <a:ext cx="286" cy="149"/>
                </a:xfrm>
                <a:custGeom>
                  <a:avLst/>
                  <a:gdLst>
                    <a:gd name="T0" fmla="*/ 46 w 286"/>
                    <a:gd name="T1" fmla="*/ 28 h 182"/>
                    <a:gd name="T2" fmla="*/ 36 w 286"/>
                    <a:gd name="T3" fmla="*/ 14 h 182"/>
                    <a:gd name="T4" fmla="*/ 26 w 286"/>
                    <a:gd name="T5" fmla="*/ 30 h 182"/>
                    <a:gd name="T6" fmla="*/ 0 w 286"/>
                    <a:gd name="T7" fmla="*/ 24 h 182"/>
                    <a:gd name="T8" fmla="*/ 10 w 286"/>
                    <a:gd name="T9" fmla="*/ 42 h 182"/>
                    <a:gd name="T10" fmla="*/ 16 w 286"/>
                    <a:gd name="T11" fmla="*/ 62 h 182"/>
                    <a:gd name="T12" fmla="*/ 24 w 286"/>
                    <a:gd name="T13" fmla="*/ 48 h 182"/>
                    <a:gd name="T14" fmla="*/ 30 w 286"/>
                    <a:gd name="T15" fmla="*/ 44 h 182"/>
                    <a:gd name="T16" fmla="*/ 48 w 286"/>
                    <a:gd name="T17" fmla="*/ 56 h 182"/>
                    <a:gd name="T18" fmla="*/ 70 w 286"/>
                    <a:gd name="T19" fmla="*/ 62 h 182"/>
                    <a:gd name="T20" fmla="*/ 88 w 286"/>
                    <a:gd name="T21" fmla="*/ 72 h 182"/>
                    <a:gd name="T22" fmla="*/ 106 w 286"/>
                    <a:gd name="T23" fmla="*/ 102 h 182"/>
                    <a:gd name="T24" fmla="*/ 104 w 286"/>
                    <a:gd name="T25" fmla="*/ 122 h 182"/>
                    <a:gd name="T26" fmla="*/ 98 w 286"/>
                    <a:gd name="T27" fmla="*/ 134 h 182"/>
                    <a:gd name="T28" fmla="*/ 122 w 286"/>
                    <a:gd name="T29" fmla="*/ 128 h 182"/>
                    <a:gd name="T30" fmla="*/ 140 w 286"/>
                    <a:gd name="T31" fmla="*/ 140 h 182"/>
                    <a:gd name="T32" fmla="*/ 168 w 286"/>
                    <a:gd name="T33" fmla="*/ 148 h 182"/>
                    <a:gd name="T34" fmla="*/ 174 w 286"/>
                    <a:gd name="T35" fmla="*/ 146 h 182"/>
                    <a:gd name="T36" fmla="*/ 168 w 286"/>
                    <a:gd name="T37" fmla="*/ 134 h 182"/>
                    <a:gd name="T38" fmla="*/ 178 w 286"/>
                    <a:gd name="T39" fmla="*/ 136 h 182"/>
                    <a:gd name="T40" fmla="*/ 186 w 286"/>
                    <a:gd name="T41" fmla="*/ 118 h 182"/>
                    <a:gd name="T42" fmla="*/ 202 w 286"/>
                    <a:gd name="T43" fmla="*/ 122 h 182"/>
                    <a:gd name="T44" fmla="*/ 214 w 286"/>
                    <a:gd name="T45" fmla="*/ 130 h 182"/>
                    <a:gd name="T46" fmla="*/ 244 w 286"/>
                    <a:gd name="T47" fmla="*/ 168 h 182"/>
                    <a:gd name="T48" fmla="*/ 262 w 286"/>
                    <a:gd name="T49" fmla="*/ 178 h 182"/>
                    <a:gd name="T50" fmla="*/ 284 w 286"/>
                    <a:gd name="T51" fmla="*/ 170 h 182"/>
                    <a:gd name="T52" fmla="*/ 268 w 286"/>
                    <a:gd name="T53" fmla="*/ 160 h 182"/>
                    <a:gd name="T54" fmla="*/ 256 w 286"/>
                    <a:gd name="T55" fmla="*/ 138 h 182"/>
                    <a:gd name="T56" fmla="*/ 250 w 286"/>
                    <a:gd name="T57" fmla="*/ 132 h 182"/>
                    <a:gd name="T58" fmla="*/ 248 w 286"/>
                    <a:gd name="T59" fmla="*/ 122 h 182"/>
                    <a:gd name="T60" fmla="*/ 236 w 286"/>
                    <a:gd name="T61" fmla="*/ 116 h 182"/>
                    <a:gd name="T62" fmla="*/ 240 w 286"/>
                    <a:gd name="T63" fmla="*/ 96 h 182"/>
                    <a:gd name="T64" fmla="*/ 220 w 286"/>
                    <a:gd name="T65" fmla="*/ 86 h 182"/>
                    <a:gd name="T66" fmla="*/ 210 w 286"/>
                    <a:gd name="T67" fmla="*/ 70 h 182"/>
                    <a:gd name="T68" fmla="*/ 190 w 286"/>
                    <a:gd name="T69" fmla="*/ 54 h 182"/>
                    <a:gd name="T70" fmla="*/ 168 w 286"/>
                    <a:gd name="T71" fmla="*/ 38 h 182"/>
                    <a:gd name="T72" fmla="*/ 156 w 286"/>
                    <a:gd name="T73" fmla="*/ 34 h 182"/>
                    <a:gd name="T74" fmla="*/ 120 w 286"/>
                    <a:gd name="T75" fmla="*/ 16 h 182"/>
                    <a:gd name="T76" fmla="*/ 102 w 286"/>
                    <a:gd name="T77" fmla="*/ 4 h 182"/>
                    <a:gd name="T78" fmla="*/ 96 w 286"/>
                    <a:gd name="T79" fmla="*/ 0 h 182"/>
                    <a:gd name="T80" fmla="*/ 70 w 286"/>
                    <a:gd name="T81" fmla="*/ 10 h 182"/>
                    <a:gd name="T82" fmla="*/ 56 w 286"/>
                    <a:gd name="T83" fmla="*/ 32 h 182"/>
                    <a:gd name="T84" fmla="*/ 46 w 286"/>
                    <a:gd name="T85" fmla="*/ 28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9" name="Freeform 21"/>
                <p:cNvSpPr>
                  <a:spLocks/>
                </p:cNvSpPr>
                <p:nvPr userDrawn="1"/>
              </p:nvSpPr>
              <p:spPr bwMode="ltGray">
                <a:xfrm>
                  <a:off x="2820" y="866"/>
                  <a:ext cx="78" cy="64"/>
                </a:xfrm>
                <a:custGeom>
                  <a:avLst/>
                  <a:gdLst>
                    <a:gd name="T0" fmla="*/ 1 w 78"/>
                    <a:gd name="T1" fmla="*/ 58 h 78"/>
                    <a:gd name="T2" fmla="*/ 27 w 78"/>
                    <a:gd name="T3" fmla="*/ 60 h 78"/>
                    <a:gd name="T4" fmla="*/ 45 w 78"/>
                    <a:gd name="T5" fmla="*/ 48 h 78"/>
                    <a:gd name="T6" fmla="*/ 57 w 78"/>
                    <a:gd name="T7" fmla="*/ 30 h 78"/>
                    <a:gd name="T8" fmla="*/ 43 w 78"/>
                    <a:gd name="T9" fmla="*/ 14 h 78"/>
                    <a:gd name="T10" fmla="*/ 43 w 78"/>
                    <a:gd name="T11" fmla="*/ 4 h 78"/>
                    <a:gd name="T12" fmla="*/ 71 w 78"/>
                    <a:gd name="T13" fmla="*/ 26 h 78"/>
                    <a:gd name="T14" fmla="*/ 67 w 78"/>
                    <a:gd name="T15" fmla="*/ 54 h 78"/>
                    <a:gd name="T16" fmla="*/ 33 w 78"/>
                    <a:gd name="T17" fmla="*/ 78 h 78"/>
                    <a:gd name="T18" fmla="*/ 9 w 78"/>
                    <a:gd name="T19" fmla="*/ 66 h 78"/>
                    <a:gd name="T20" fmla="*/ 3 w 78"/>
                    <a:gd name="T21" fmla="*/ 62 h 78"/>
                    <a:gd name="T22" fmla="*/ 1 w 78"/>
                    <a:gd name="T23" fmla="*/ 5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0" name="Freeform 22"/>
                <p:cNvSpPr>
                  <a:spLocks/>
                </p:cNvSpPr>
                <p:nvPr userDrawn="1"/>
              </p:nvSpPr>
              <p:spPr bwMode="ltGray">
                <a:xfrm>
                  <a:off x="2984" y="732"/>
                  <a:ext cx="19" cy="14"/>
                </a:xfrm>
                <a:custGeom>
                  <a:avLst/>
                  <a:gdLst>
                    <a:gd name="T0" fmla="*/ 3 w 17"/>
                    <a:gd name="T1" fmla="*/ 4 h 18"/>
                    <a:gd name="T2" fmla="*/ 3 w 17"/>
                    <a:gd name="T3" fmla="*/ 14 h 18"/>
                    <a:gd name="T4" fmla="*/ 3 w 17"/>
                    <a:gd name="T5" fmla="*/ 4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1" name="Freeform 23"/>
                <p:cNvSpPr>
                  <a:spLocks/>
                </p:cNvSpPr>
                <p:nvPr userDrawn="1"/>
              </p:nvSpPr>
              <p:spPr bwMode="ltGray">
                <a:xfrm>
                  <a:off x="3083" y="830"/>
                  <a:ext cx="26" cy="19"/>
                </a:xfrm>
                <a:custGeom>
                  <a:avLst/>
                  <a:gdLst>
                    <a:gd name="T0" fmla="*/ 8 w 26"/>
                    <a:gd name="T1" fmla="*/ 14 h 22"/>
                    <a:gd name="T2" fmla="*/ 14 w 26"/>
                    <a:gd name="T3" fmla="*/ 0 h 22"/>
                    <a:gd name="T4" fmla="*/ 14 w 26"/>
                    <a:gd name="T5" fmla="*/ 22 h 22"/>
                    <a:gd name="T6" fmla="*/ 8 w 26"/>
                    <a:gd name="T7" fmla="*/ 14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2" name="Freeform 24"/>
                <p:cNvSpPr>
                  <a:spLocks/>
                </p:cNvSpPr>
                <p:nvPr userDrawn="1"/>
              </p:nvSpPr>
              <p:spPr bwMode="ltGray">
                <a:xfrm>
                  <a:off x="2766" y="610"/>
                  <a:ext cx="19" cy="12"/>
                </a:xfrm>
                <a:custGeom>
                  <a:avLst/>
                  <a:gdLst>
                    <a:gd name="T0" fmla="*/ 7 w 20"/>
                    <a:gd name="T1" fmla="*/ 12 h 15"/>
                    <a:gd name="T2" fmla="*/ 17 w 20"/>
                    <a:gd name="T3" fmla="*/ 2 h 15"/>
                    <a:gd name="T4" fmla="*/ 9 w 20"/>
                    <a:gd name="T5" fmla="*/ 12 h 15"/>
                    <a:gd name="T6" fmla="*/ 7 w 20"/>
                    <a:gd name="T7" fmla="*/ 12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3" name="Freeform 25"/>
                <p:cNvSpPr>
                  <a:spLocks/>
                </p:cNvSpPr>
                <p:nvPr userDrawn="1"/>
              </p:nvSpPr>
              <p:spPr bwMode="ltGray">
                <a:xfrm>
                  <a:off x="2600" y="712"/>
                  <a:ext cx="19" cy="12"/>
                </a:xfrm>
                <a:custGeom>
                  <a:avLst/>
                  <a:gdLst>
                    <a:gd name="T0" fmla="*/ 7 w 20"/>
                    <a:gd name="T1" fmla="*/ 12 h 15"/>
                    <a:gd name="T2" fmla="*/ 15 w 20"/>
                    <a:gd name="T3" fmla="*/ 2 h 15"/>
                    <a:gd name="T4" fmla="*/ 15 w 20"/>
                    <a:gd name="T5" fmla="*/ 14 h 15"/>
                    <a:gd name="T6" fmla="*/ 7 w 20"/>
                    <a:gd name="T7" fmla="*/ 12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4" name="Freeform 26"/>
                <p:cNvSpPr>
                  <a:spLocks/>
                </p:cNvSpPr>
                <p:nvPr userDrawn="1"/>
              </p:nvSpPr>
              <p:spPr bwMode="ltGray">
                <a:xfrm>
                  <a:off x="2417" y="680"/>
                  <a:ext cx="80" cy="66"/>
                </a:xfrm>
                <a:custGeom>
                  <a:avLst/>
                  <a:gdLst>
                    <a:gd name="T0" fmla="*/ 0 w 80"/>
                    <a:gd name="T1" fmla="*/ 50 h 80"/>
                    <a:gd name="T2" fmla="*/ 14 w 80"/>
                    <a:gd name="T3" fmla="*/ 24 h 80"/>
                    <a:gd name="T4" fmla="*/ 26 w 80"/>
                    <a:gd name="T5" fmla="*/ 20 h 80"/>
                    <a:gd name="T6" fmla="*/ 48 w 80"/>
                    <a:gd name="T7" fmla="*/ 18 h 80"/>
                    <a:gd name="T8" fmla="*/ 58 w 80"/>
                    <a:gd name="T9" fmla="*/ 0 h 80"/>
                    <a:gd name="T10" fmla="*/ 80 w 80"/>
                    <a:gd name="T11" fmla="*/ 40 h 80"/>
                    <a:gd name="T12" fmla="*/ 70 w 80"/>
                    <a:gd name="T13" fmla="*/ 56 h 80"/>
                    <a:gd name="T14" fmla="*/ 54 w 80"/>
                    <a:gd name="T15" fmla="*/ 62 h 80"/>
                    <a:gd name="T16" fmla="*/ 48 w 80"/>
                    <a:gd name="T17" fmla="*/ 80 h 80"/>
                    <a:gd name="T18" fmla="*/ 32 w 80"/>
                    <a:gd name="T19" fmla="*/ 68 h 80"/>
                    <a:gd name="T20" fmla="*/ 38 w 80"/>
                    <a:gd name="T21" fmla="*/ 52 h 80"/>
                    <a:gd name="T22" fmla="*/ 30 w 80"/>
                    <a:gd name="T23" fmla="*/ 28 h 80"/>
                    <a:gd name="T24" fmla="*/ 20 w 80"/>
                    <a:gd name="T25" fmla="*/ 48 h 80"/>
                    <a:gd name="T26" fmla="*/ 8 w 80"/>
                    <a:gd name="T27" fmla="*/ 56 h 80"/>
                    <a:gd name="T28" fmla="*/ 0 w 80"/>
                    <a:gd name="T29" fmla="*/ 5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5" name="Freeform 27"/>
                <p:cNvSpPr>
                  <a:spLocks/>
                </p:cNvSpPr>
                <p:nvPr userDrawn="1"/>
              </p:nvSpPr>
              <p:spPr bwMode="ltGray">
                <a:xfrm>
                  <a:off x="2391" y="541"/>
                  <a:ext cx="94" cy="142"/>
                </a:xfrm>
                <a:custGeom>
                  <a:avLst/>
                  <a:gdLst>
                    <a:gd name="T0" fmla="*/ 14 w 94"/>
                    <a:gd name="T1" fmla="*/ 96 h 174"/>
                    <a:gd name="T2" fmla="*/ 26 w 94"/>
                    <a:gd name="T3" fmla="*/ 128 h 174"/>
                    <a:gd name="T4" fmla="*/ 32 w 94"/>
                    <a:gd name="T5" fmla="*/ 108 h 174"/>
                    <a:gd name="T6" fmla="*/ 52 w 94"/>
                    <a:gd name="T7" fmla="*/ 100 h 174"/>
                    <a:gd name="T8" fmla="*/ 46 w 94"/>
                    <a:gd name="T9" fmla="*/ 124 h 174"/>
                    <a:gd name="T10" fmla="*/ 66 w 94"/>
                    <a:gd name="T11" fmla="*/ 126 h 174"/>
                    <a:gd name="T12" fmla="*/ 76 w 94"/>
                    <a:gd name="T13" fmla="*/ 142 h 174"/>
                    <a:gd name="T14" fmla="*/ 58 w 94"/>
                    <a:gd name="T15" fmla="*/ 148 h 174"/>
                    <a:gd name="T16" fmla="*/ 74 w 94"/>
                    <a:gd name="T17" fmla="*/ 174 h 174"/>
                    <a:gd name="T18" fmla="*/ 84 w 94"/>
                    <a:gd name="T19" fmla="*/ 154 h 174"/>
                    <a:gd name="T20" fmla="*/ 82 w 94"/>
                    <a:gd name="T21" fmla="*/ 112 h 174"/>
                    <a:gd name="T22" fmla="*/ 60 w 94"/>
                    <a:gd name="T23" fmla="*/ 106 h 174"/>
                    <a:gd name="T24" fmla="*/ 50 w 94"/>
                    <a:gd name="T25" fmla="*/ 82 h 174"/>
                    <a:gd name="T26" fmla="*/ 34 w 94"/>
                    <a:gd name="T27" fmla="*/ 82 h 174"/>
                    <a:gd name="T28" fmla="*/ 30 w 94"/>
                    <a:gd name="T29" fmla="*/ 70 h 174"/>
                    <a:gd name="T30" fmla="*/ 42 w 94"/>
                    <a:gd name="T31" fmla="*/ 42 h 174"/>
                    <a:gd name="T32" fmla="*/ 30 w 94"/>
                    <a:gd name="T33" fmla="*/ 0 h 174"/>
                    <a:gd name="T34" fmla="*/ 18 w 94"/>
                    <a:gd name="T35" fmla="*/ 22 h 174"/>
                    <a:gd name="T36" fmla="*/ 4 w 94"/>
                    <a:gd name="T37" fmla="*/ 46 h 174"/>
                    <a:gd name="T38" fmla="*/ 14 w 94"/>
                    <a:gd name="T39" fmla="*/ 76 h 174"/>
                    <a:gd name="T40" fmla="*/ 14 w 94"/>
                    <a:gd name="T41" fmla="*/ 96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6" name="Freeform 28"/>
                <p:cNvSpPr>
                  <a:spLocks/>
                </p:cNvSpPr>
                <p:nvPr userDrawn="1"/>
              </p:nvSpPr>
              <p:spPr bwMode="ltGray">
                <a:xfrm>
                  <a:off x="2415" y="644"/>
                  <a:ext cx="32" cy="41"/>
                </a:xfrm>
                <a:custGeom>
                  <a:avLst/>
                  <a:gdLst>
                    <a:gd name="T0" fmla="*/ 6 w 32"/>
                    <a:gd name="T1" fmla="*/ 24 h 50"/>
                    <a:gd name="T2" fmla="*/ 12 w 32"/>
                    <a:gd name="T3" fmla="*/ 0 h 50"/>
                    <a:gd name="T4" fmla="*/ 20 w 32"/>
                    <a:gd name="T5" fmla="*/ 16 h 50"/>
                    <a:gd name="T6" fmla="*/ 22 w 32"/>
                    <a:gd name="T7" fmla="*/ 24 h 50"/>
                    <a:gd name="T8" fmla="*/ 28 w 32"/>
                    <a:gd name="T9" fmla="*/ 26 h 50"/>
                    <a:gd name="T10" fmla="*/ 32 w 32"/>
                    <a:gd name="T11" fmla="*/ 38 h 50"/>
                    <a:gd name="T12" fmla="*/ 18 w 32"/>
                    <a:gd name="T13" fmla="*/ 50 h 50"/>
                    <a:gd name="T14" fmla="*/ 6 w 32"/>
                    <a:gd name="T15" fmla="*/ 24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7" name="Freeform 29"/>
                <p:cNvSpPr>
                  <a:spLocks/>
                </p:cNvSpPr>
                <p:nvPr userDrawn="1"/>
              </p:nvSpPr>
              <p:spPr bwMode="ltGray">
                <a:xfrm>
                  <a:off x="2349" y="654"/>
                  <a:ext cx="45" cy="41"/>
                </a:xfrm>
                <a:custGeom>
                  <a:avLst/>
                  <a:gdLst>
                    <a:gd name="T0" fmla="*/ 0 w 43"/>
                    <a:gd name="T1" fmla="*/ 44 h 50"/>
                    <a:gd name="T2" fmla="*/ 22 w 43"/>
                    <a:gd name="T3" fmla="*/ 20 h 50"/>
                    <a:gd name="T4" fmla="*/ 36 w 43"/>
                    <a:gd name="T5" fmla="*/ 0 h 50"/>
                    <a:gd name="T6" fmla="*/ 24 w 43"/>
                    <a:gd name="T7" fmla="*/ 28 h 50"/>
                    <a:gd name="T8" fmla="*/ 2 w 43"/>
                    <a:gd name="T9" fmla="*/ 50 h 50"/>
                    <a:gd name="T10" fmla="*/ 0 w 43"/>
                    <a:gd name="T11" fmla="*/ 44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8" name="Freeform 30"/>
                <p:cNvSpPr>
                  <a:spLocks/>
                </p:cNvSpPr>
                <p:nvPr userDrawn="1"/>
              </p:nvSpPr>
              <p:spPr bwMode="ltGray">
                <a:xfrm>
                  <a:off x="4808" y="597"/>
                  <a:ext cx="701" cy="438"/>
                </a:xfrm>
                <a:custGeom>
                  <a:avLst/>
                  <a:gdLst>
                    <a:gd name="T0" fmla="*/ 21 w 471"/>
                    <a:gd name="T1" fmla="*/ 280 h 281"/>
                    <a:gd name="T2" fmla="*/ 24 w 471"/>
                    <a:gd name="T3" fmla="*/ 250 h 281"/>
                    <a:gd name="T4" fmla="*/ 22 w 471"/>
                    <a:gd name="T5" fmla="*/ 245 h 281"/>
                    <a:gd name="T6" fmla="*/ 16 w 471"/>
                    <a:gd name="T7" fmla="*/ 218 h 281"/>
                    <a:gd name="T8" fmla="*/ 4 w 471"/>
                    <a:gd name="T9" fmla="*/ 215 h 281"/>
                    <a:gd name="T10" fmla="*/ 0 w 471"/>
                    <a:gd name="T11" fmla="*/ 191 h 281"/>
                    <a:gd name="T12" fmla="*/ 12 w 471"/>
                    <a:gd name="T13" fmla="*/ 180 h 281"/>
                    <a:gd name="T14" fmla="*/ 6 w 471"/>
                    <a:gd name="T15" fmla="*/ 165 h 281"/>
                    <a:gd name="T16" fmla="*/ 2 w 471"/>
                    <a:gd name="T17" fmla="*/ 160 h 281"/>
                    <a:gd name="T18" fmla="*/ 28 w 471"/>
                    <a:gd name="T19" fmla="*/ 120 h 281"/>
                    <a:gd name="T20" fmla="*/ 44 w 471"/>
                    <a:gd name="T21" fmla="*/ 96 h 281"/>
                    <a:gd name="T22" fmla="*/ 42 w 471"/>
                    <a:gd name="T23" fmla="*/ 70 h 281"/>
                    <a:gd name="T24" fmla="*/ 24 w 471"/>
                    <a:gd name="T25" fmla="*/ 43 h 281"/>
                    <a:gd name="T26" fmla="*/ 20 w 471"/>
                    <a:gd name="T27" fmla="*/ 32 h 281"/>
                    <a:gd name="T28" fmla="*/ 26 w 471"/>
                    <a:gd name="T29" fmla="*/ 36 h 281"/>
                    <a:gd name="T30" fmla="*/ 48 w 471"/>
                    <a:gd name="T31" fmla="*/ 35 h 281"/>
                    <a:gd name="T32" fmla="*/ 64 w 471"/>
                    <a:gd name="T33" fmla="*/ 11 h 281"/>
                    <a:gd name="T34" fmla="*/ 82 w 471"/>
                    <a:gd name="T35" fmla="*/ 0 h 281"/>
                    <a:gd name="T36" fmla="*/ 88 w 471"/>
                    <a:gd name="T37" fmla="*/ 2 h 281"/>
                    <a:gd name="T38" fmla="*/ 92 w 471"/>
                    <a:gd name="T39" fmla="*/ 9 h 281"/>
                    <a:gd name="T40" fmla="*/ 98 w 471"/>
                    <a:gd name="T41" fmla="*/ 5 h 281"/>
                    <a:gd name="T42" fmla="*/ 110 w 471"/>
                    <a:gd name="T43" fmla="*/ 8 h 281"/>
                    <a:gd name="T44" fmla="*/ 116 w 471"/>
                    <a:gd name="T45" fmla="*/ 9 h 281"/>
                    <a:gd name="T46" fmla="*/ 141 w 471"/>
                    <a:gd name="T47" fmla="*/ 14 h 281"/>
                    <a:gd name="T48" fmla="*/ 155 w 471"/>
                    <a:gd name="T49" fmla="*/ 24 h 281"/>
                    <a:gd name="T50" fmla="*/ 167 w 471"/>
                    <a:gd name="T51" fmla="*/ 17 h 281"/>
                    <a:gd name="T52" fmla="*/ 173 w 471"/>
                    <a:gd name="T53" fmla="*/ 14 h 281"/>
                    <a:gd name="T54" fmla="*/ 195 w 471"/>
                    <a:gd name="T55" fmla="*/ 14 h 281"/>
                    <a:gd name="T56" fmla="*/ 211 w 471"/>
                    <a:gd name="T57" fmla="*/ 32 h 281"/>
                    <a:gd name="T58" fmla="*/ 231 w 471"/>
                    <a:gd name="T59" fmla="*/ 59 h 281"/>
                    <a:gd name="T60" fmla="*/ 245 w 471"/>
                    <a:gd name="T61" fmla="*/ 70 h 281"/>
                    <a:gd name="T62" fmla="*/ 257 w 471"/>
                    <a:gd name="T63" fmla="*/ 68 h 281"/>
                    <a:gd name="T64" fmla="*/ 270 w 471"/>
                    <a:gd name="T65" fmla="*/ 65 h 281"/>
                    <a:gd name="T66" fmla="*/ 290 w 471"/>
                    <a:gd name="T67" fmla="*/ 71 h 281"/>
                    <a:gd name="T68" fmla="*/ 300 w 471"/>
                    <a:gd name="T69" fmla="*/ 81 h 281"/>
                    <a:gd name="T70" fmla="*/ 308 w 471"/>
                    <a:gd name="T71" fmla="*/ 90 h 281"/>
                    <a:gd name="T72" fmla="*/ 318 w 471"/>
                    <a:gd name="T73" fmla="*/ 111 h 281"/>
                    <a:gd name="T74" fmla="*/ 322 w 471"/>
                    <a:gd name="T75" fmla="*/ 120 h 281"/>
                    <a:gd name="T76" fmla="*/ 324 w 471"/>
                    <a:gd name="T77" fmla="*/ 125 h 281"/>
                    <a:gd name="T78" fmla="*/ 310 w 471"/>
                    <a:gd name="T79" fmla="*/ 142 h 281"/>
                    <a:gd name="T80" fmla="*/ 322 w 471"/>
                    <a:gd name="T81" fmla="*/ 141 h 281"/>
                    <a:gd name="T82" fmla="*/ 342 w 471"/>
                    <a:gd name="T83" fmla="*/ 155 h 281"/>
                    <a:gd name="T84" fmla="*/ 364 w 471"/>
                    <a:gd name="T85" fmla="*/ 157 h 281"/>
                    <a:gd name="T86" fmla="*/ 380 w 471"/>
                    <a:gd name="T87" fmla="*/ 168 h 281"/>
                    <a:gd name="T88" fmla="*/ 382 w 471"/>
                    <a:gd name="T89" fmla="*/ 172 h 281"/>
                    <a:gd name="T90" fmla="*/ 382 w 471"/>
                    <a:gd name="T91" fmla="*/ 176 h 281"/>
                    <a:gd name="T92" fmla="*/ 394 w 471"/>
                    <a:gd name="T93" fmla="*/ 172 h 281"/>
                    <a:gd name="T94" fmla="*/ 400 w 471"/>
                    <a:gd name="T95" fmla="*/ 171 h 281"/>
                    <a:gd name="T96" fmla="*/ 439 w 471"/>
                    <a:gd name="T97" fmla="*/ 185 h 281"/>
                    <a:gd name="T98" fmla="*/ 447 w 471"/>
                    <a:gd name="T99" fmla="*/ 199 h 281"/>
                    <a:gd name="T100" fmla="*/ 465 w 471"/>
                    <a:gd name="T101" fmla="*/ 201 h 281"/>
                    <a:gd name="T102" fmla="*/ 471 w 471"/>
                    <a:gd name="T103" fmla="*/ 215 h 281"/>
                    <a:gd name="T104" fmla="*/ 451 w 471"/>
                    <a:gd name="T105" fmla="*/ 258 h 281"/>
                    <a:gd name="T106" fmla="*/ 435 w 471"/>
                    <a:gd name="T107" fmla="*/ 281 h 2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9" name="Freeform 31"/>
                <p:cNvSpPr>
                  <a:spLocks/>
                </p:cNvSpPr>
                <p:nvPr userDrawn="1"/>
              </p:nvSpPr>
              <p:spPr bwMode="ltGray">
                <a:xfrm>
                  <a:off x="3880" y="-7"/>
                  <a:ext cx="984" cy="692"/>
                </a:xfrm>
                <a:custGeom>
                  <a:avLst/>
                  <a:gdLst>
                    <a:gd name="T0" fmla="*/ 406 w 984"/>
                    <a:gd name="T1" fmla="*/ 6 h 844"/>
                    <a:gd name="T2" fmla="*/ 502 w 984"/>
                    <a:gd name="T3" fmla="*/ 34 h 844"/>
                    <a:gd name="T4" fmla="*/ 550 w 984"/>
                    <a:gd name="T5" fmla="*/ 38 h 844"/>
                    <a:gd name="T6" fmla="*/ 578 w 984"/>
                    <a:gd name="T7" fmla="*/ 130 h 844"/>
                    <a:gd name="T8" fmla="*/ 586 w 984"/>
                    <a:gd name="T9" fmla="*/ 90 h 844"/>
                    <a:gd name="T10" fmla="*/ 606 w 984"/>
                    <a:gd name="T11" fmla="*/ 70 h 844"/>
                    <a:gd name="T12" fmla="*/ 642 w 984"/>
                    <a:gd name="T13" fmla="*/ 126 h 844"/>
                    <a:gd name="T14" fmla="*/ 682 w 984"/>
                    <a:gd name="T15" fmla="*/ 98 h 844"/>
                    <a:gd name="T16" fmla="*/ 706 w 984"/>
                    <a:gd name="T17" fmla="*/ 86 h 844"/>
                    <a:gd name="T18" fmla="*/ 762 w 984"/>
                    <a:gd name="T19" fmla="*/ 2 h 844"/>
                    <a:gd name="T20" fmla="*/ 798 w 984"/>
                    <a:gd name="T21" fmla="*/ 70 h 844"/>
                    <a:gd name="T22" fmla="*/ 798 w 984"/>
                    <a:gd name="T23" fmla="*/ 130 h 844"/>
                    <a:gd name="T24" fmla="*/ 790 w 984"/>
                    <a:gd name="T25" fmla="*/ 158 h 844"/>
                    <a:gd name="T26" fmla="*/ 766 w 984"/>
                    <a:gd name="T27" fmla="*/ 162 h 844"/>
                    <a:gd name="T28" fmla="*/ 762 w 984"/>
                    <a:gd name="T29" fmla="*/ 186 h 844"/>
                    <a:gd name="T30" fmla="*/ 802 w 984"/>
                    <a:gd name="T31" fmla="*/ 226 h 844"/>
                    <a:gd name="T32" fmla="*/ 786 w 984"/>
                    <a:gd name="T33" fmla="*/ 322 h 844"/>
                    <a:gd name="T34" fmla="*/ 830 w 984"/>
                    <a:gd name="T35" fmla="*/ 414 h 844"/>
                    <a:gd name="T36" fmla="*/ 854 w 984"/>
                    <a:gd name="T37" fmla="*/ 450 h 844"/>
                    <a:gd name="T38" fmla="*/ 830 w 984"/>
                    <a:gd name="T39" fmla="*/ 450 h 844"/>
                    <a:gd name="T40" fmla="*/ 746 w 984"/>
                    <a:gd name="T41" fmla="*/ 378 h 844"/>
                    <a:gd name="T42" fmla="*/ 678 w 984"/>
                    <a:gd name="T43" fmla="*/ 402 h 844"/>
                    <a:gd name="T44" fmla="*/ 590 w 984"/>
                    <a:gd name="T45" fmla="*/ 442 h 844"/>
                    <a:gd name="T46" fmla="*/ 642 w 984"/>
                    <a:gd name="T47" fmla="*/ 578 h 844"/>
                    <a:gd name="T48" fmla="*/ 710 w 984"/>
                    <a:gd name="T49" fmla="*/ 610 h 844"/>
                    <a:gd name="T50" fmla="*/ 738 w 984"/>
                    <a:gd name="T51" fmla="*/ 550 h 844"/>
                    <a:gd name="T52" fmla="*/ 774 w 984"/>
                    <a:gd name="T53" fmla="*/ 570 h 844"/>
                    <a:gd name="T54" fmla="*/ 766 w 984"/>
                    <a:gd name="T55" fmla="*/ 630 h 844"/>
                    <a:gd name="T56" fmla="*/ 802 w 984"/>
                    <a:gd name="T57" fmla="*/ 670 h 844"/>
                    <a:gd name="T58" fmla="*/ 838 w 984"/>
                    <a:gd name="T59" fmla="*/ 658 h 844"/>
                    <a:gd name="T60" fmla="*/ 922 w 984"/>
                    <a:gd name="T61" fmla="*/ 806 h 844"/>
                    <a:gd name="T62" fmla="*/ 942 w 984"/>
                    <a:gd name="T63" fmla="*/ 826 h 844"/>
                    <a:gd name="T64" fmla="*/ 874 w 984"/>
                    <a:gd name="T65" fmla="*/ 810 h 844"/>
                    <a:gd name="T66" fmla="*/ 830 w 984"/>
                    <a:gd name="T67" fmla="*/ 758 h 844"/>
                    <a:gd name="T68" fmla="*/ 778 w 984"/>
                    <a:gd name="T69" fmla="*/ 710 h 844"/>
                    <a:gd name="T70" fmla="*/ 702 w 984"/>
                    <a:gd name="T71" fmla="*/ 662 h 844"/>
                    <a:gd name="T72" fmla="*/ 614 w 984"/>
                    <a:gd name="T73" fmla="*/ 646 h 844"/>
                    <a:gd name="T74" fmla="*/ 506 w 984"/>
                    <a:gd name="T75" fmla="*/ 594 h 844"/>
                    <a:gd name="T76" fmla="*/ 462 w 984"/>
                    <a:gd name="T77" fmla="*/ 506 h 844"/>
                    <a:gd name="T78" fmla="*/ 430 w 984"/>
                    <a:gd name="T79" fmla="*/ 462 h 844"/>
                    <a:gd name="T80" fmla="*/ 382 w 984"/>
                    <a:gd name="T81" fmla="*/ 430 h 844"/>
                    <a:gd name="T82" fmla="*/ 342 w 984"/>
                    <a:gd name="T83" fmla="*/ 370 h 844"/>
                    <a:gd name="T84" fmla="*/ 354 w 984"/>
                    <a:gd name="T85" fmla="*/ 414 h 844"/>
                    <a:gd name="T86" fmla="*/ 418 w 984"/>
                    <a:gd name="T87" fmla="*/ 494 h 844"/>
                    <a:gd name="T88" fmla="*/ 422 w 984"/>
                    <a:gd name="T89" fmla="*/ 526 h 844"/>
                    <a:gd name="T90" fmla="*/ 394 w 984"/>
                    <a:gd name="T91" fmla="*/ 498 h 844"/>
                    <a:gd name="T92" fmla="*/ 354 w 984"/>
                    <a:gd name="T93" fmla="*/ 466 h 844"/>
                    <a:gd name="T94" fmla="*/ 314 w 984"/>
                    <a:gd name="T95" fmla="*/ 402 h 844"/>
                    <a:gd name="T96" fmla="*/ 266 w 984"/>
                    <a:gd name="T97" fmla="*/ 346 h 844"/>
                    <a:gd name="T98" fmla="*/ 210 w 984"/>
                    <a:gd name="T99" fmla="*/ 314 h 844"/>
                    <a:gd name="T100" fmla="*/ 154 w 984"/>
                    <a:gd name="T101" fmla="*/ 238 h 844"/>
                    <a:gd name="T102" fmla="*/ 66 w 984"/>
                    <a:gd name="T103" fmla="*/ 66 h 844"/>
                    <a:gd name="T104" fmla="*/ 34 w 984"/>
                    <a:gd name="T105" fmla="*/ 38 h 844"/>
                    <a:gd name="T106" fmla="*/ 46 w 984"/>
                    <a:gd name="T107" fmla="*/ 22 h 844"/>
                    <a:gd name="T108" fmla="*/ 102 w 984"/>
                    <a:gd name="T109" fmla="*/ 70 h 8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0" name="Freeform 32"/>
                <p:cNvSpPr>
                  <a:spLocks/>
                </p:cNvSpPr>
                <p:nvPr userDrawn="1"/>
              </p:nvSpPr>
              <p:spPr bwMode="ltGray">
                <a:xfrm>
                  <a:off x="3577" y="490"/>
                  <a:ext cx="36" cy="39"/>
                </a:xfrm>
                <a:custGeom>
                  <a:avLst/>
                  <a:gdLst>
                    <a:gd name="T0" fmla="*/ 6 w 36"/>
                    <a:gd name="T1" fmla="*/ 28 h 48"/>
                    <a:gd name="T2" fmla="*/ 10 w 36"/>
                    <a:gd name="T3" fmla="*/ 48 h 48"/>
                    <a:gd name="T4" fmla="*/ 6 w 36"/>
                    <a:gd name="T5" fmla="*/ 2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1" name="Freeform 33"/>
                <p:cNvSpPr>
                  <a:spLocks/>
                </p:cNvSpPr>
                <p:nvPr userDrawn="1"/>
              </p:nvSpPr>
              <p:spPr bwMode="ltGray">
                <a:xfrm>
                  <a:off x="3549" y="475"/>
                  <a:ext cx="38" cy="29"/>
                </a:xfrm>
                <a:custGeom>
                  <a:avLst/>
                  <a:gdLst>
                    <a:gd name="T0" fmla="*/ 0 w 36"/>
                    <a:gd name="T1" fmla="*/ 5 h 37"/>
                    <a:gd name="T2" fmla="*/ 12 w 36"/>
                    <a:gd name="T3" fmla="*/ 1 h 37"/>
                    <a:gd name="T4" fmla="*/ 36 w 36"/>
                    <a:gd name="T5" fmla="*/ 17 h 37"/>
                    <a:gd name="T6" fmla="*/ 8 w 36"/>
                    <a:gd name="T7" fmla="*/ 17 h 37"/>
                    <a:gd name="T8" fmla="*/ 0 w 36"/>
                    <a:gd name="T9" fmla="*/ 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2" name="Freeform 34"/>
                <p:cNvSpPr>
                  <a:spLocks/>
                </p:cNvSpPr>
                <p:nvPr userDrawn="1"/>
              </p:nvSpPr>
              <p:spPr bwMode="ltGray">
                <a:xfrm>
                  <a:off x="4686" y="394"/>
                  <a:ext cx="171" cy="81"/>
                </a:xfrm>
                <a:custGeom>
                  <a:avLst/>
                  <a:gdLst>
                    <a:gd name="T0" fmla="*/ 0 w 170"/>
                    <a:gd name="T1" fmla="*/ 49 h 96"/>
                    <a:gd name="T2" fmla="*/ 28 w 170"/>
                    <a:gd name="T3" fmla="*/ 25 h 96"/>
                    <a:gd name="T4" fmla="*/ 56 w 170"/>
                    <a:gd name="T5" fmla="*/ 21 h 96"/>
                    <a:gd name="T6" fmla="*/ 80 w 170"/>
                    <a:gd name="T7" fmla="*/ 9 h 96"/>
                    <a:gd name="T8" fmla="*/ 64 w 170"/>
                    <a:gd name="T9" fmla="*/ 25 h 96"/>
                    <a:gd name="T10" fmla="*/ 124 w 170"/>
                    <a:gd name="T11" fmla="*/ 49 h 96"/>
                    <a:gd name="T12" fmla="*/ 160 w 170"/>
                    <a:gd name="T13" fmla="*/ 65 h 96"/>
                    <a:gd name="T14" fmla="*/ 116 w 170"/>
                    <a:gd name="T15" fmla="*/ 77 h 96"/>
                    <a:gd name="T16" fmla="*/ 88 w 170"/>
                    <a:gd name="T17" fmla="*/ 57 h 96"/>
                    <a:gd name="T18" fmla="*/ 76 w 170"/>
                    <a:gd name="T19" fmla="*/ 53 h 96"/>
                    <a:gd name="T20" fmla="*/ 24 w 170"/>
                    <a:gd name="T21" fmla="*/ 41 h 96"/>
                    <a:gd name="T22" fmla="*/ 0 w 170"/>
                    <a:gd name="T23" fmla="*/ 49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3" name="Freeform 35"/>
                <p:cNvSpPr>
                  <a:spLocks/>
                </p:cNvSpPr>
                <p:nvPr userDrawn="1"/>
              </p:nvSpPr>
              <p:spPr bwMode="ltGray">
                <a:xfrm>
                  <a:off x="4867" y="460"/>
                  <a:ext cx="138" cy="37"/>
                </a:xfrm>
                <a:custGeom>
                  <a:avLst/>
                  <a:gdLst>
                    <a:gd name="T0" fmla="*/ 0 w 138"/>
                    <a:gd name="T1" fmla="*/ 0 h 44"/>
                    <a:gd name="T2" fmla="*/ 52 w 138"/>
                    <a:gd name="T3" fmla="*/ 4 h 44"/>
                    <a:gd name="T4" fmla="*/ 88 w 138"/>
                    <a:gd name="T5" fmla="*/ 24 h 44"/>
                    <a:gd name="T6" fmla="*/ 112 w 138"/>
                    <a:gd name="T7" fmla="*/ 20 h 44"/>
                    <a:gd name="T8" fmla="*/ 108 w 138"/>
                    <a:gd name="T9" fmla="*/ 44 h 44"/>
                    <a:gd name="T10" fmla="*/ 64 w 138"/>
                    <a:gd name="T11" fmla="*/ 40 h 44"/>
                    <a:gd name="T12" fmla="*/ 0 w 138"/>
                    <a:gd name="T13" fmla="*/ 36 h 44"/>
                    <a:gd name="T14" fmla="*/ 28 w 138"/>
                    <a:gd name="T15" fmla="*/ 20 h 44"/>
                    <a:gd name="T16" fmla="*/ 0 w 138"/>
                    <a:gd name="T17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4" name="Freeform 36"/>
                <p:cNvSpPr>
                  <a:spLocks/>
                </p:cNvSpPr>
                <p:nvPr userDrawn="1"/>
              </p:nvSpPr>
              <p:spPr bwMode="ltGray">
                <a:xfrm>
                  <a:off x="4794" y="480"/>
                  <a:ext cx="56" cy="34"/>
                </a:xfrm>
                <a:custGeom>
                  <a:avLst/>
                  <a:gdLst>
                    <a:gd name="T0" fmla="*/ 17 w 57"/>
                    <a:gd name="T1" fmla="*/ 25 h 42"/>
                    <a:gd name="T2" fmla="*/ 37 w 57"/>
                    <a:gd name="T3" fmla="*/ 13 h 42"/>
                    <a:gd name="T4" fmla="*/ 17 w 57"/>
                    <a:gd name="T5" fmla="*/ 25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5" name="Freeform 37"/>
                <p:cNvSpPr>
                  <a:spLocks/>
                </p:cNvSpPr>
                <p:nvPr userDrawn="1"/>
              </p:nvSpPr>
              <p:spPr bwMode="ltGray">
                <a:xfrm>
                  <a:off x="4757" y="375"/>
                  <a:ext cx="37" cy="44"/>
                </a:xfrm>
                <a:custGeom>
                  <a:avLst/>
                  <a:gdLst>
                    <a:gd name="T0" fmla="*/ 19 w 39"/>
                    <a:gd name="T1" fmla="*/ 32 h 52"/>
                    <a:gd name="T2" fmla="*/ 19 w 39"/>
                    <a:gd name="T3" fmla="*/ 0 h 52"/>
                    <a:gd name="T4" fmla="*/ 19 w 39"/>
                    <a:gd name="T5" fmla="*/ 3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6" name="Freeform 38"/>
                <p:cNvSpPr>
                  <a:spLocks/>
                </p:cNvSpPr>
                <p:nvPr userDrawn="1"/>
              </p:nvSpPr>
              <p:spPr bwMode="ltGray">
                <a:xfrm>
                  <a:off x="5054" y="507"/>
                  <a:ext cx="45" cy="66"/>
                </a:xfrm>
                <a:custGeom>
                  <a:avLst/>
                  <a:gdLst>
                    <a:gd name="T0" fmla="*/ 4 w 44"/>
                    <a:gd name="T1" fmla="*/ 9 h 80"/>
                    <a:gd name="T2" fmla="*/ 20 w 44"/>
                    <a:gd name="T3" fmla="*/ 33 h 80"/>
                    <a:gd name="T4" fmla="*/ 24 w 44"/>
                    <a:gd name="T5" fmla="*/ 49 h 80"/>
                    <a:gd name="T6" fmla="*/ 36 w 44"/>
                    <a:gd name="T7" fmla="*/ 53 h 80"/>
                    <a:gd name="T8" fmla="*/ 24 w 44"/>
                    <a:gd name="T9" fmla="*/ 73 h 80"/>
                    <a:gd name="T10" fmla="*/ 0 w 44"/>
                    <a:gd name="T11" fmla="*/ 21 h 80"/>
                    <a:gd name="T12" fmla="*/ 4 w 44"/>
                    <a:gd name="T13" fmla="*/ 9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7" name="Freeform 39"/>
                <p:cNvSpPr>
                  <a:spLocks/>
                </p:cNvSpPr>
                <p:nvPr userDrawn="1"/>
              </p:nvSpPr>
              <p:spPr bwMode="ltGray">
                <a:xfrm>
                  <a:off x="4260" y="6"/>
                  <a:ext cx="480" cy="100"/>
                </a:xfrm>
                <a:custGeom>
                  <a:avLst/>
                  <a:gdLst>
                    <a:gd name="T0" fmla="*/ 220 w 323"/>
                    <a:gd name="T1" fmla="*/ 1 h 64"/>
                    <a:gd name="T2" fmla="*/ 231 w 323"/>
                    <a:gd name="T3" fmla="*/ 8 h 64"/>
                    <a:gd name="T4" fmla="*/ 235 w 323"/>
                    <a:gd name="T5" fmla="*/ 0 h 64"/>
                    <a:gd name="T6" fmla="*/ 265 w 323"/>
                    <a:gd name="T7" fmla="*/ 0 h 64"/>
                    <a:gd name="T8" fmla="*/ 287 w 323"/>
                    <a:gd name="T9" fmla="*/ 17 h 64"/>
                    <a:gd name="T10" fmla="*/ 319 w 323"/>
                    <a:gd name="T11" fmla="*/ 10 h 64"/>
                    <a:gd name="T12" fmla="*/ 314 w 323"/>
                    <a:gd name="T13" fmla="*/ 29 h 64"/>
                    <a:gd name="T14" fmla="*/ 298 w 323"/>
                    <a:gd name="T15" fmla="*/ 46 h 64"/>
                    <a:gd name="T16" fmla="*/ 295 w 323"/>
                    <a:gd name="T17" fmla="*/ 29 h 64"/>
                    <a:gd name="T18" fmla="*/ 287 w 323"/>
                    <a:gd name="T19" fmla="*/ 31 h 64"/>
                    <a:gd name="T20" fmla="*/ 279 w 323"/>
                    <a:gd name="T21" fmla="*/ 29 h 64"/>
                    <a:gd name="T22" fmla="*/ 263 w 323"/>
                    <a:gd name="T23" fmla="*/ 21 h 64"/>
                    <a:gd name="T24" fmla="*/ 228 w 323"/>
                    <a:gd name="T25" fmla="*/ 38 h 64"/>
                    <a:gd name="T26" fmla="*/ 201 w 323"/>
                    <a:gd name="T27" fmla="*/ 44 h 64"/>
                    <a:gd name="T28" fmla="*/ 212 w 323"/>
                    <a:gd name="T29" fmla="*/ 57 h 64"/>
                    <a:gd name="T30" fmla="*/ 188 w 323"/>
                    <a:gd name="T31" fmla="*/ 63 h 64"/>
                    <a:gd name="T32" fmla="*/ 169 w 323"/>
                    <a:gd name="T33" fmla="*/ 61 h 64"/>
                    <a:gd name="T34" fmla="*/ 177 w 323"/>
                    <a:gd name="T35" fmla="*/ 57 h 64"/>
                    <a:gd name="T36" fmla="*/ 171 w 323"/>
                    <a:gd name="T37" fmla="*/ 40 h 64"/>
                    <a:gd name="T38" fmla="*/ 169 w 323"/>
                    <a:gd name="T39" fmla="*/ 31 h 64"/>
                    <a:gd name="T40" fmla="*/ 158 w 323"/>
                    <a:gd name="T41" fmla="*/ 23 h 64"/>
                    <a:gd name="T42" fmla="*/ 142 w 323"/>
                    <a:gd name="T43" fmla="*/ 27 h 64"/>
                    <a:gd name="T44" fmla="*/ 134 w 323"/>
                    <a:gd name="T45" fmla="*/ 27 h 64"/>
                    <a:gd name="T46" fmla="*/ 123 w 323"/>
                    <a:gd name="T47" fmla="*/ 25 h 64"/>
                    <a:gd name="T48" fmla="*/ 83 w 323"/>
                    <a:gd name="T49" fmla="*/ 2 h 64"/>
                    <a:gd name="T50" fmla="*/ 59 w 323"/>
                    <a:gd name="T51" fmla="*/ 14 h 64"/>
                    <a:gd name="T52" fmla="*/ 1 w 323"/>
                    <a:gd name="T53" fmla="*/ 0 h 64"/>
                    <a:gd name="T54" fmla="*/ 220 w 323"/>
                    <a:gd name="T55" fmla="*/ 1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8" name="Freeform 40"/>
                <p:cNvSpPr>
                  <a:spLocks/>
                </p:cNvSpPr>
                <p:nvPr userDrawn="1"/>
              </p:nvSpPr>
              <p:spPr bwMode="ltGray">
                <a:xfrm>
                  <a:off x="3835" y="3"/>
                  <a:ext cx="446" cy="49"/>
                </a:xfrm>
                <a:custGeom>
                  <a:avLst/>
                  <a:gdLst>
                    <a:gd name="T0" fmla="*/ 105 w 300"/>
                    <a:gd name="T1" fmla="*/ 31 h 31"/>
                    <a:gd name="T2" fmla="*/ 30 w 300"/>
                    <a:gd name="T3" fmla="*/ 1 h 31"/>
                    <a:gd name="T4" fmla="*/ 285 w 300"/>
                    <a:gd name="T5" fmla="*/ 0 h 31"/>
                    <a:gd name="T6" fmla="*/ 296 w 300"/>
                    <a:gd name="T7" fmla="*/ 14 h 31"/>
                    <a:gd name="T8" fmla="*/ 264 w 300"/>
                    <a:gd name="T9" fmla="*/ 16 h 31"/>
                    <a:gd name="T10" fmla="*/ 105 w 300"/>
                    <a:gd name="T11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9" name="Freeform 41"/>
                <p:cNvSpPr>
                  <a:spLocks/>
                </p:cNvSpPr>
                <p:nvPr userDrawn="1"/>
              </p:nvSpPr>
              <p:spPr bwMode="ltGray">
                <a:xfrm>
                  <a:off x="2853" y="74"/>
                  <a:ext cx="42" cy="25"/>
                </a:xfrm>
                <a:custGeom>
                  <a:avLst/>
                  <a:gdLst>
                    <a:gd name="T0" fmla="*/ 0 w 41"/>
                    <a:gd name="T1" fmla="*/ 25 h 29"/>
                    <a:gd name="T2" fmla="*/ 12 w 41"/>
                    <a:gd name="T3" fmla="*/ 29 h 29"/>
                    <a:gd name="T4" fmla="*/ 0 w 41"/>
                    <a:gd name="T5" fmla="*/ 25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0" name="Freeform 42"/>
                <p:cNvSpPr>
                  <a:spLocks/>
                </p:cNvSpPr>
                <p:nvPr userDrawn="1"/>
              </p:nvSpPr>
              <p:spPr bwMode="ltGray">
                <a:xfrm>
                  <a:off x="1704" y="3"/>
                  <a:ext cx="1022" cy="372"/>
                </a:xfrm>
                <a:custGeom>
                  <a:avLst/>
                  <a:gdLst>
                    <a:gd name="T0" fmla="*/ 73 w 436"/>
                    <a:gd name="T1" fmla="*/ 1 h 152"/>
                    <a:gd name="T2" fmla="*/ 436 w 436"/>
                    <a:gd name="T3" fmla="*/ 0 h 152"/>
                    <a:gd name="T4" fmla="*/ 416 w 436"/>
                    <a:gd name="T5" fmla="*/ 54 h 152"/>
                    <a:gd name="T6" fmla="*/ 397 w 436"/>
                    <a:gd name="T7" fmla="*/ 68 h 152"/>
                    <a:gd name="T8" fmla="*/ 392 w 436"/>
                    <a:gd name="T9" fmla="*/ 70 h 152"/>
                    <a:gd name="T10" fmla="*/ 375 w 436"/>
                    <a:gd name="T11" fmla="*/ 73 h 152"/>
                    <a:gd name="T12" fmla="*/ 361 w 436"/>
                    <a:gd name="T13" fmla="*/ 88 h 152"/>
                    <a:gd name="T14" fmla="*/ 362 w 436"/>
                    <a:gd name="T15" fmla="*/ 99 h 152"/>
                    <a:gd name="T16" fmla="*/ 364 w 436"/>
                    <a:gd name="T17" fmla="*/ 107 h 152"/>
                    <a:gd name="T18" fmla="*/ 366 w 436"/>
                    <a:gd name="T19" fmla="*/ 113 h 152"/>
                    <a:gd name="T20" fmla="*/ 362 w 436"/>
                    <a:gd name="T21" fmla="*/ 122 h 152"/>
                    <a:gd name="T22" fmla="*/ 351 w 436"/>
                    <a:gd name="T23" fmla="*/ 120 h 152"/>
                    <a:gd name="T24" fmla="*/ 342 w 436"/>
                    <a:gd name="T25" fmla="*/ 129 h 152"/>
                    <a:gd name="T26" fmla="*/ 347 w 436"/>
                    <a:gd name="T27" fmla="*/ 105 h 152"/>
                    <a:gd name="T28" fmla="*/ 338 w 436"/>
                    <a:gd name="T29" fmla="*/ 100 h 152"/>
                    <a:gd name="T30" fmla="*/ 344 w 436"/>
                    <a:gd name="T31" fmla="*/ 93 h 152"/>
                    <a:gd name="T32" fmla="*/ 342 w 436"/>
                    <a:gd name="T33" fmla="*/ 89 h 152"/>
                    <a:gd name="T34" fmla="*/ 320 w 436"/>
                    <a:gd name="T35" fmla="*/ 94 h 152"/>
                    <a:gd name="T36" fmla="*/ 317 w 436"/>
                    <a:gd name="T37" fmla="*/ 85 h 152"/>
                    <a:gd name="T38" fmla="*/ 297 w 436"/>
                    <a:gd name="T39" fmla="*/ 94 h 152"/>
                    <a:gd name="T40" fmla="*/ 320 w 436"/>
                    <a:gd name="T41" fmla="*/ 103 h 152"/>
                    <a:gd name="T42" fmla="*/ 305 w 436"/>
                    <a:gd name="T43" fmla="*/ 117 h 152"/>
                    <a:gd name="T44" fmla="*/ 311 w 436"/>
                    <a:gd name="T45" fmla="*/ 126 h 152"/>
                    <a:gd name="T46" fmla="*/ 315 w 436"/>
                    <a:gd name="T47" fmla="*/ 138 h 152"/>
                    <a:gd name="T48" fmla="*/ 309 w 436"/>
                    <a:gd name="T49" fmla="*/ 139 h 152"/>
                    <a:gd name="T50" fmla="*/ 314 w 436"/>
                    <a:gd name="T51" fmla="*/ 144 h 152"/>
                    <a:gd name="T52" fmla="*/ 307 w 436"/>
                    <a:gd name="T53" fmla="*/ 152 h 152"/>
                    <a:gd name="T54" fmla="*/ 0 w 436"/>
                    <a:gd name="T55" fmla="*/ 149 h 152"/>
                    <a:gd name="T56" fmla="*/ 73 w 436"/>
                    <a:gd name="T57" fmla="*/ 1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1" name="Freeform 43"/>
                <p:cNvSpPr>
                  <a:spLocks/>
                </p:cNvSpPr>
                <p:nvPr userDrawn="1"/>
              </p:nvSpPr>
              <p:spPr bwMode="ltGray">
                <a:xfrm>
                  <a:off x="2729" y="-9"/>
                  <a:ext cx="47" cy="134"/>
                </a:xfrm>
                <a:custGeom>
                  <a:avLst/>
                  <a:gdLst>
                    <a:gd name="T0" fmla="*/ 5 w 47"/>
                    <a:gd name="T1" fmla="*/ 156 h 165"/>
                    <a:gd name="T2" fmla="*/ 15 w 47"/>
                    <a:gd name="T3" fmla="*/ 108 h 165"/>
                    <a:gd name="T4" fmla="*/ 17 w 47"/>
                    <a:gd name="T5" fmla="*/ 68 h 165"/>
                    <a:gd name="T6" fmla="*/ 11 w 47"/>
                    <a:gd name="T7" fmla="*/ 40 h 165"/>
                    <a:gd name="T8" fmla="*/ 17 w 47"/>
                    <a:gd name="T9" fmla="*/ 12 h 165"/>
                    <a:gd name="T10" fmla="*/ 21 w 47"/>
                    <a:gd name="T11" fmla="*/ 0 h 165"/>
                    <a:gd name="T12" fmla="*/ 31 w 47"/>
                    <a:gd name="T13" fmla="*/ 30 h 165"/>
                    <a:gd name="T14" fmla="*/ 47 w 47"/>
                    <a:gd name="T15" fmla="*/ 98 h 165"/>
                    <a:gd name="T16" fmla="*/ 31 w 47"/>
                    <a:gd name="T17" fmla="*/ 108 h 165"/>
                    <a:gd name="T18" fmla="*/ 23 w 47"/>
                    <a:gd name="T19" fmla="*/ 126 h 165"/>
                    <a:gd name="T20" fmla="*/ 21 w 47"/>
                    <a:gd name="T21" fmla="*/ 132 h 165"/>
                    <a:gd name="T22" fmla="*/ 27 w 47"/>
                    <a:gd name="T23" fmla="*/ 134 h 165"/>
                    <a:gd name="T24" fmla="*/ 31 w 47"/>
                    <a:gd name="T25" fmla="*/ 146 h 165"/>
                    <a:gd name="T26" fmla="*/ 13 w 47"/>
                    <a:gd name="T27" fmla="*/ 148 h 165"/>
                    <a:gd name="T28" fmla="*/ 7 w 47"/>
                    <a:gd name="T29" fmla="*/ 160 h 165"/>
                    <a:gd name="T30" fmla="*/ 3 w 47"/>
                    <a:gd name="T31" fmla="*/ 154 h 165"/>
                    <a:gd name="T32" fmla="*/ 5 w 47"/>
                    <a:gd name="T33" fmla="*/ 156 h 1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2" name="Freeform 44"/>
                <p:cNvSpPr>
                  <a:spLocks/>
                </p:cNvSpPr>
                <p:nvPr userDrawn="1"/>
              </p:nvSpPr>
              <p:spPr bwMode="ltGray">
                <a:xfrm>
                  <a:off x="2701" y="103"/>
                  <a:ext cx="138" cy="84"/>
                </a:xfrm>
                <a:custGeom>
                  <a:avLst/>
                  <a:gdLst>
                    <a:gd name="T0" fmla="*/ 26 w 138"/>
                    <a:gd name="T1" fmla="*/ 61 h 103"/>
                    <a:gd name="T2" fmla="*/ 30 w 138"/>
                    <a:gd name="T3" fmla="*/ 43 h 103"/>
                    <a:gd name="T4" fmla="*/ 50 w 138"/>
                    <a:gd name="T5" fmla="*/ 33 h 103"/>
                    <a:gd name="T6" fmla="*/ 54 w 138"/>
                    <a:gd name="T7" fmla="*/ 45 h 103"/>
                    <a:gd name="T8" fmla="*/ 66 w 138"/>
                    <a:gd name="T9" fmla="*/ 49 h 103"/>
                    <a:gd name="T10" fmla="*/ 80 w 138"/>
                    <a:gd name="T11" fmla="*/ 55 h 103"/>
                    <a:gd name="T12" fmla="*/ 116 w 138"/>
                    <a:gd name="T13" fmla="*/ 33 h 103"/>
                    <a:gd name="T14" fmla="*/ 130 w 138"/>
                    <a:gd name="T15" fmla="*/ 17 h 103"/>
                    <a:gd name="T16" fmla="*/ 138 w 138"/>
                    <a:gd name="T17" fmla="*/ 11 h 103"/>
                    <a:gd name="T18" fmla="*/ 106 w 138"/>
                    <a:gd name="T19" fmla="*/ 49 h 103"/>
                    <a:gd name="T20" fmla="*/ 84 w 138"/>
                    <a:gd name="T21" fmla="*/ 67 h 103"/>
                    <a:gd name="T22" fmla="*/ 66 w 138"/>
                    <a:gd name="T23" fmla="*/ 81 h 103"/>
                    <a:gd name="T24" fmla="*/ 48 w 138"/>
                    <a:gd name="T25" fmla="*/ 103 h 103"/>
                    <a:gd name="T26" fmla="*/ 26 w 138"/>
                    <a:gd name="T27" fmla="*/ 89 h 103"/>
                    <a:gd name="T28" fmla="*/ 20 w 138"/>
                    <a:gd name="T29" fmla="*/ 87 h 103"/>
                    <a:gd name="T30" fmla="*/ 22 w 138"/>
                    <a:gd name="T31" fmla="*/ 97 h 103"/>
                    <a:gd name="T32" fmla="*/ 0 w 138"/>
                    <a:gd name="T33" fmla="*/ 97 h 103"/>
                    <a:gd name="T34" fmla="*/ 10 w 138"/>
                    <a:gd name="T35" fmla="*/ 79 h 103"/>
                    <a:gd name="T36" fmla="*/ 26 w 138"/>
                    <a:gd name="T37" fmla="*/ 61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3" name="Freeform 45"/>
                <p:cNvSpPr>
                  <a:spLocks/>
                </p:cNvSpPr>
                <p:nvPr userDrawn="1"/>
              </p:nvSpPr>
              <p:spPr bwMode="ltGray">
                <a:xfrm>
                  <a:off x="2553" y="182"/>
                  <a:ext cx="187" cy="176"/>
                </a:xfrm>
                <a:custGeom>
                  <a:avLst/>
                  <a:gdLst>
                    <a:gd name="T0" fmla="*/ 158 w 188"/>
                    <a:gd name="T1" fmla="*/ 24 h 214"/>
                    <a:gd name="T2" fmla="*/ 160 w 188"/>
                    <a:gd name="T3" fmla="*/ 6 h 214"/>
                    <a:gd name="T4" fmla="*/ 170 w 188"/>
                    <a:gd name="T5" fmla="*/ 0 h 214"/>
                    <a:gd name="T6" fmla="*/ 182 w 188"/>
                    <a:gd name="T7" fmla="*/ 24 h 214"/>
                    <a:gd name="T8" fmla="*/ 188 w 188"/>
                    <a:gd name="T9" fmla="*/ 42 h 214"/>
                    <a:gd name="T10" fmla="*/ 178 w 188"/>
                    <a:gd name="T11" fmla="*/ 58 h 214"/>
                    <a:gd name="T12" fmla="*/ 170 w 188"/>
                    <a:gd name="T13" fmla="*/ 76 h 214"/>
                    <a:gd name="T14" fmla="*/ 162 w 188"/>
                    <a:gd name="T15" fmla="*/ 126 h 214"/>
                    <a:gd name="T16" fmla="*/ 144 w 188"/>
                    <a:gd name="T17" fmla="*/ 136 h 214"/>
                    <a:gd name="T18" fmla="*/ 120 w 188"/>
                    <a:gd name="T19" fmla="*/ 138 h 214"/>
                    <a:gd name="T20" fmla="*/ 112 w 188"/>
                    <a:gd name="T21" fmla="*/ 124 h 214"/>
                    <a:gd name="T22" fmla="*/ 102 w 188"/>
                    <a:gd name="T23" fmla="*/ 146 h 214"/>
                    <a:gd name="T24" fmla="*/ 90 w 188"/>
                    <a:gd name="T25" fmla="*/ 150 h 214"/>
                    <a:gd name="T26" fmla="*/ 80 w 188"/>
                    <a:gd name="T27" fmla="*/ 132 h 214"/>
                    <a:gd name="T28" fmla="*/ 58 w 188"/>
                    <a:gd name="T29" fmla="*/ 144 h 214"/>
                    <a:gd name="T30" fmla="*/ 76 w 188"/>
                    <a:gd name="T31" fmla="*/ 142 h 214"/>
                    <a:gd name="T32" fmla="*/ 78 w 188"/>
                    <a:gd name="T33" fmla="*/ 160 h 214"/>
                    <a:gd name="T34" fmla="*/ 58 w 188"/>
                    <a:gd name="T35" fmla="*/ 166 h 214"/>
                    <a:gd name="T36" fmla="*/ 34 w 188"/>
                    <a:gd name="T37" fmla="*/ 166 h 214"/>
                    <a:gd name="T38" fmla="*/ 36 w 188"/>
                    <a:gd name="T39" fmla="*/ 154 h 214"/>
                    <a:gd name="T40" fmla="*/ 46 w 188"/>
                    <a:gd name="T41" fmla="*/ 144 h 214"/>
                    <a:gd name="T42" fmla="*/ 34 w 188"/>
                    <a:gd name="T43" fmla="*/ 148 h 214"/>
                    <a:gd name="T44" fmla="*/ 26 w 188"/>
                    <a:gd name="T45" fmla="*/ 166 h 214"/>
                    <a:gd name="T46" fmla="*/ 30 w 188"/>
                    <a:gd name="T47" fmla="*/ 190 h 214"/>
                    <a:gd name="T48" fmla="*/ 14 w 188"/>
                    <a:gd name="T49" fmla="*/ 200 h 214"/>
                    <a:gd name="T50" fmla="*/ 0 w 188"/>
                    <a:gd name="T51" fmla="*/ 214 h 214"/>
                    <a:gd name="T52" fmla="*/ 8 w 188"/>
                    <a:gd name="T53" fmla="*/ 188 h 214"/>
                    <a:gd name="T54" fmla="*/ 0 w 188"/>
                    <a:gd name="T55" fmla="*/ 164 h 214"/>
                    <a:gd name="T56" fmla="*/ 14 w 188"/>
                    <a:gd name="T57" fmla="*/ 152 h 214"/>
                    <a:gd name="T58" fmla="*/ 32 w 188"/>
                    <a:gd name="T59" fmla="*/ 134 h 214"/>
                    <a:gd name="T60" fmla="*/ 44 w 188"/>
                    <a:gd name="T61" fmla="*/ 118 h 214"/>
                    <a:gd name="T62" fmla="*/ 72 w 188"/>
                    <a:gd name="T63" fmla="*/ 116 h 214"/>
                    <a:gd name="T64" fmla="*/ 84 w 188"/>
                    <a:gd name="T65" fmla="*/ 112 h 214"/>
                    <a:gd name="T66" fmla="*/ 114 w 188"/>
                    <a:gd name="T67" fmla="*/ 78 h 214"/>
                    <a:gd name="T68" fmla="*/ 120 w 188"/>
                    <a:gd name="T69" fmla="*/ 92 h 214"/>
                    <a:gd name="T70" fmla="*/ 132 w 188"/>
                    <a:gd name="T71" fmla="*/ 76 h 214"/>
                    <a:gd name="T72" fmla="*/ 150 w 188"/>
                    <a:gd name="T73" fmla="*/ 54 h 214"/>
                    <a:gd name="T74" fmla="*/ 154 w 188"/>
                    <a:gd name="T75" fmla="*/ 42 h 214"/>
                    <a:gd name="T76" fmla="*/ 148 w 188"/>
                    <a:gd name="T77" fmla="*/ 38 h 214"/>
                    <a:gd name="T78" fmla="*/ 152 w 188"/>
                    <a:gd name="T79" fmla="*/ 32 h 214"/>
                    <a:gd name="T80" fmla="*/ 158 w 188"/>
                    <a:gd name="T81" fmla="*/ 24 h 2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4" name="Freeform 46"/>
                <p:cNvSpPr>
                  <a:spLocks/>
                </p:cNvSpPr>
                <p:nvPr userDrawn="1"/>
              </p:nvSpPr>
              <p:spPr bwMode="ltGray">
                <a:xfrm>
                  <a:off x="2677" y="233"/>
                  <a:ext cx="14" cy="10"/>
                </a:xfrm>
                <a:custGeom>
                  <a:avLst/>
                  <a:gdLst>
                    <a:gd name="T0" fmla="*/ 0 w 13"/>
                    <a:gd name="T1" fmla="*/ 9 h 13"/>
                    <a:gd name="T2" fmla="*/ 4 w 13"/>
                    <a:gd name="T3" fmla="*/ 13 h 13"/>
                    <a:gd name="T4" fmla="*/ 0 w 13"/>
                    <a:gd name="T5" fmla="*/ 9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5" name="Freeform 47"/>
                <p:cNvSpPr>
                  <a:spLocks/>
                </p:cNvSpPr>
                <p:nvPr userDrawn="1"/>
              </p:nvSpPr>
              <p:spPr bwMode="ltGray">
                <a:xfrm>
                  <a:off x="1627" y="353"/>
                  <a:ext cx="813" cy="462"/>
                </a:xfrm>
                <a:custGeom>
                  <a:avLst/>
                  <a:gdLst>
                    <a:gd name="T0" fmla="*/ 812 w 812"/>
                    <a:gd name="T1" fmla="*/ 26 h 564"/>
                    <a:gd name="T2" fmla="*/ 778 w 812"/>
                    <a:gd name="T3" fmla="*/ 78 h 564"/>
                    <a:gd name="T4" fmla="*/ 748 w 812"/>
                    <a:gd name="T5" fmla="*/ 122 h 564"/>
                    <a:gd name="T6" fmla="*/ 722 w 812"/>
                    <a:gd name="T7" fmla="*/ 142 h 564"/>
                    <a:gd name="T8" fmla="*/ 634 w 812"/>
                    <a:gd name="T9" fmla="*/ 180 h 564"/>
                    <a:gd name="T10" fmla="*/ 632 w 812"/>
                    <a:gd name="T11" fmla="*/ 210 h 564"/>
                    <a:gd name="T12" fmla="*/ 604 w 812"/>
                    <a:gd name="T13" fmla="*/ 230 h 564"/>
                    <a:gd name="T14" fmla="*/ 620 w 812"/>
                    <a:gd name="T15" fmla="*/ 178 h 564"/>
                    <a:gd name="T16" fmla="*/ 576 w 812"/>
                    <a:gd name="T17" fmla="*/ 188 h 564"/>
                    <a:gd name="T18" fmla="*/ 556 w 812"/>
                    <a:gd name="T19" fmla="*/ 218 h 564"/>
                    <a:gd name="T20" fmla="*/ 596 w 812"/>
                    <a:gd name="T21" fmla="*/ 280 h 564"/>
                    <a:gd name="T22" fmla="*/ 594 w 812"/>
                    <a:gd name="T23" fmla="*/ 368 h 564"/>
                    <a:gd name="T24" fmla="*/ 542 w 812"/>
                    <a:gd name="T25" fmla="*/ 406 h 564"/>
                    <a:gd name="T26" fmla="*/ 522 w 812"/>
                    <a:gd name="T27" fmla="*/ 386 h 564"/>
                    <a:gd name="T28" fmla="*/ 482 w 812"/>
                    <a:gd name="T29" fmla="*/ 348 h 564"/>
                    <a:gd name="T30" fmla="*/ 462 w 812"/>
                    <a:gd name="T31" fmla="*/ 348 h 564"/>
                    <a:gd name="T32" fmla="*/ 450 w 812"/>
                    <a:gd name="T33" fmla="*/ 394 h 564"/>
                    <a:gd name="T34" fmla="*/ 500 w 812"/>
                    <a:gd name="T35" fmla="*/ 464 h 564"/>
                    <a:gd name="T36" fmla="*/ 510 w 812"/>
                    <a:gd name="T37" fmla="*/ 524 h 564"/>
                    <a:gd name="T38" fmla="*/ 526 w 812"/>
                    <a:gd name="T39" fmla="*/ 560 h 564"/>
                    <a:gd name="T40" fmla="*/ 492 w 812"/>
                    <a:gd name="T41" fmla="*/ 544 h 564"/>
                    <a:gd name="T42" fmla="*/ 470 w 812"/>
                    <a:gd name="T43" fmla="*/ 518 h 564"/>
                    <a:gd name="T44" fmla="*/ 422 w 812"/>
                    <a:gd name="T45" fmla="*/ 424 h 564"/>
                    <a:gd name="T46" fmla="*/ 426 w 812"/>
                    <a:gd name="T47" fmla="*/ 310 h 564"/>
                    <a:gd name="T48" fmla="*/ 422 w 812"/>
                    <a:gd name="T49" fmla="*/ 268 h 564"/>
                    <a:gd name="T50" fmla="*/ 412 w 812"/>
                    <a:gd name="T51" fmla="*/ 276 h 564"/>
                    <a:gd name="T52" fmla="*/ 386 w 812"/>
                    <a:gd name="T53" fmla="*/ 266 h 564"/>
                    <a:gd name="T54" fmla="*/ 360 w 812"/>
                    <a:gd name="T55" fmla="*/ 170 h 564"/>
                    <a:gd name="T56" fmla="*/ 330 w 812"/>
                    <a:gd name="T57" fmla="*/ 166 h 564"/>
                    <a:gd name="T58" fmla="*/ 288 w 812"/>
                    <a:gd name="T59" fmla="*/ 172 h 564"/>
                    <a:gd name="T60" fmla="*/ 242 w 812"/>
                    <a:gd name="T61" fmla="*/ 232 h 564"/>
                    <a:gd name="T62" fmla="*/ 196 w 812"/>
                    <a:gd name="T63" fmla="*/ 268 h 564"/>
                    <a:gd name="T64" fmla="*/ 184 w 812"/>
                    <a:gd name="T65" fmla="*/ 274 h 564"/>
                    <a:gd name="T66" fmla="*/ 160 w 812"/>
                    <a:gd name="T67" fmla="*/ 328 h 564"/>
                    <a:gd name="T68" fmla="*/ 152 w 812"/>
                    <a:gd name="T69" fmla="*/ 354 h 564"/>
                    <a:gd name="T70" fmla="*/ 128 w 812"/>
                    <a:gd name="T71" fmla="*/ 404 h 564"/>
                    <a:gd name="T72" fmla="*/ 94 w 812"/>
                    <a:gd name="T73" fmla="*/ 392 h 564"/>
                    <a:gd name="T74" fmla="*/ 66 w 812"/>
                    <a:gd name="T75" fmla="*/ 258 h 564"/>
                    <a:gd name="T76" fmla="*/ 72 w 812"/>
                    <a:gd name="T77" fmla="*/ 156 h 564"/>
                    <a:gd name="T78" fmla="*/ 44 w 812"/>
                    <a:gd name="T79" fmla="*/ 180 h 564"/>
                    <a:gd name="T80" fmla="*/ 20 w 812"/>
                    <a:gd name="T81" fmla="*/ 150 h 564"/>
                    <a:gd name="T82" fmla="*/ 24 w 812"/>
                    <a:gd name="T83" fmla="*/ 138 h 564"/>
                    <a:gd name="T84" fmla="*/ 0 w 812"/>
                    <a:gd name="T85" fmla="*/ 92 h 564"/>
                    <a:gd name="T86" fmla="*/ 798 w 812"/>
                    <a:gd name="T87" fmla="*/ 6 h 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6" name="Freeform 48"/>
                <p:cNvSpPr>
                  <a:spLocks/>
                </p:cNvSpPr>
                <p:nvPr userDrawn="1"/>
              </p:nvSpPr>
              <p:spPr bwMode="ltGray">
                <a:xfrm>
                  <a:off x="1770" y="671"/>
                  <a:ext cx="45" cy="71"/>
                </a:xfrm>
                <a:custGeom>
                  <a:avLst/>
                  <a:gdLst>
                    <a:gd name="T0" fmla="*/ 7 w 43"/>
                    <a:gd name="T1" fmla="*/ 11 h 85"/>
                    <a:gd name="T2" fmla="*/ 17 w 43"/>
                    <a:gd name="T3" fmla="*/ 3 h 85"/>
                    <a:gd name="T4" fmla="*/ 37 w 43"/>
                    <a:gd name="T5" fmla="*/ 33 h 85"/>
                    <a:gd name="T6" fmla="*/ 19 w 43"/>
                    <a:gd name="T7" fmla="*/ 85 h 85"/>
                    <a:gd name="T8" fmla="*/ 1 w 43"/>
                    <a:gd name="T9" fmla="*/ 69 h 85"/>
                    <a:gd name="T10" fmla="*/ 7 w 43"/>
                    <a:gd name="T11" fmla="*/ 11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7" name="Freeform 49"/>
                <p:cNvSpPr>
                  <a:spLocks/>
                </p:cNvSpPr>
                <p:nvPr userDrawn="1"/>
              </p:nvSpPr>
              <p:spPr bwMode="ltGray">
                <a:xfrm>
                  <a:off x="2394" y="431"/>
                  <a:ext cx="42" cy="59"/>
                </a:xfrm>
                <a:custGeom>
                  <a:avLst/>
                  <a:gdLst>
                    <a:gd name="T0" fmla="*/ 13 w 44"/>
                    <a:gd name="T1" fmla="*/ 28 h 74"/>
                    <a:gd name="T2" fmla="*/ 29 w 44"/>
                    <a:gd name="T3" fmla="*/ 2 h 74"/>
                    <a:gd name="T4" fmla="*/ 43 w 44"/>
                    <a:gd name="T5" fmla="*/ 4 h 74"/>
                    <a:gd name="T6" fmla="*/ 39 w 44"/>
                    <a:gd name="T7" fmla="*/ 26 h 74"/>
                    <a:gd name="T8" fmla="*/ 13 w 44"/>
                    <a:gd name="T9" fmla="*/ 74 h 74"/>
                    <a:gd name="T10" fmla="*/ 7 w 44"/>
                    <a:gd name="T11" fmla="*/ 60 h 74"/>
                    <a:gd name="T12" fmla="*/ 3 w 44"/>
                    <a:gd name="T13" fmla="*/ 36 h 74"/>
                    <a:gd name="T14" fmla="*/ 13 w 44"/>
                    <a:gd name="T15" fmla="*/ 28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8" name="Freeform 50"/>
                <p:cNvSpPr>
                  <a:spLocks/>
                </p:cNvSpPr>
                <p:nvPr userDrawn="1"/>
              </p:nvSpPr>
              <p:spPr bwMode="ltGray">
                <a:xfrm>
                  <a:off x="2513" y="402"/>
                  <a:ext cx="21" cy="24"/>
                </a:xfrm>
                <a:custGeom>
                  <a:avLst/>
                  <a:gdLst>
                    <a:gd name="T0" fmla="*/ 7 w 20"/>
                    <a:gd name="T1" fmla="*/ 16 h 30"/>
                    <a:gd name="T2" fmla="*/ 5 w 20"/>
                    <a:gd name="T3" fmla="*/ 30 h 30"/>
                    <a:gd name="T4" fmla="*/ 7 w 20"/>
                    <a:gd name="T5" fmla="*/ 1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9" name="Freeform 51"/>
                <p:cNvSpPr>
                  <a:spLocks/>
                </p:cNvSpPr>
                <p:nvPr userDrawn="1"/>
              </p:nvSpPr>
              <p:spPr bwMode="ltGray">
                <a:xfrm>
                  <a:off x="333" y="169"/>
                  <a:ext cx="1015" cy="866"/>
                </a:xfrm>
                <a:custGeom>
                  <a:avLst/>
                  <a:gdLst>
                    <a:gd name="T0" fmla="*/ 481 w 682"/>
                    <a:gd name="T1" fmla="*/ 464 h 557"/>
                    <a:gd name="T2" fmla="*/ 486 w 682"/>
                    <a:gd name="T3" fmla="*/ 451 h 557"/>
                    <a:gd name="T4" fmla="*/ 500 w 682"/>
                    <a:gd name="T5" fmla="*/ 413 h 557"/>
                    <a:gd name="T6" fmla="*/ 309 w 682"/>
                    <a:gd name="T7" fmla="*/ 287 h 557"/>
                    <a:gd name="T8" fmla="*/ 282 w 682"/>
                    <a:gd name="T9" fmla="*/ 346 h 557"/>
                    <a:gd name="T10" fmla="*/ 303 w 682"/>
                    <a:gd name="T11" fmla="*/ 556 h 557"/>
                    <a:gd name="T12" fmla="*/ 282 w 682"/>
                    <a:gd name="T13" fmla="*/ 494 h 557"/>
                    <a:gd name="T14" fmla="*/ 242 w 682"/>
                    <a:gd name="T15" fmla="*/ 439 h 557"/>
                    <a:gd name="T16" fmla="*/ 245 w 682"/>
                    <a:gd name="T17" fmla="*/ 413 h 557"/>
                    <a:gd name="T18" fmla="*/ 247 w 682"/>
                    <a:gd name="T19" fmla="*/ 394 h 557"/>
                    <a:gd name="T20" fmla="*/ 220 w 682"/>
                    <a:gd name="T21" fmla="*/ 375 h 557"/>
                    <a:gd name="T22" fmla="*/ 194 w 682"/>
                    <a:gd name="T23" fmla="*/ 346 h 557"/>
                    <a:gd name="T24" fmla="*/ 148 w 682"/>
                    <a:gd name="T25" fmla="*/ 354 h 557"/>
                    <a:gd name="T26" fmla="*/ 126 w 682"/>
                    <a:gd name="T27" fmla="*/ 365 h 557"/>
                    <a:gd name="T28" fmla="*/ 78 w 682"/>
                    <a:gd name="T29" fmla="*/ 365 h 557"/>
                    <a:gd name="T30" fmla="*/ 22 w 682"/>
                    <a:gd name="T31" fmla="*/ 312 h 557"/>
                    <a:gd name="T32" fmla="*/ 11 w 682"/>
                    <a:gd name="T33" fmla="*/ 295 h 557"/>
                    <a:gd name="T34" fmla="*/ 0 w 682"/>
                    <a:gd name="T35" fmla="*/ 264 h 557"/>
                    <a:gd name="T36" fmla="*/ 24 w 682"/>
                    <a:gd name="T37" fmla="*/ 213 h 557"/>
                    <a:gd name="T38" fmla="*/ 32 w 682"/>
                    <a:gd name="T39" fmla="*/ 181 h 557"/>
                    <a:gd name="T40" fmla="*/ 51 w 682"/>
                    <a:gd name="T41" fmla="*/ 143 h 557"/>
                    <a:gd name="T42" fmla="*/ 81 w 682"/>
                    <a:gd name="T43" fmla="*/ 116 h 557"/>
                    <a:gd name="T44" fmla="*/ 167 w 682"/>
                    <a:gd name="T45" fmla="*/ 67 h 557"/>
                    <a:gd name="T46" fmla="*/ 220 w 682"/>
                    <a:gd name="T47" fmla="*/ 30 h 557"/>
                    <a:gd name="T48" fmla="*/ 258 w 682"/>
                    <a:gd name="T49" fmla="*/ 6 h 557"/>
                    <a:gd name="T50" fmla="*/ 363 w 682"/>
                    <a:gd name="T51" fmla="*/ 2 h 557"/>
                    <a:gd name="T52" fmla="*/ 398 w 682"/>
                    <a:gd name="T53" fmla="*/ 0 h 557"/>
                    <a:gd name="T54" fmla="*/ 384 w 682"/>
                    <a:gd name="T55" fmla="*/ 34 h 557"/>
                    <a:gd name="T56" fmla="*/ 443 w 682"/>
                    <a:gd name="T57" fmla="*/ 84 h 557"/>
                    <a:gd name="T58" fmla="*/ 497 w 682"/>
                    <a:gd name="T59" fmla="*/ 74 h 557"/>
                    <a:gd name="T60" fmla="*/ 529 w 682"/>
                    <a:gd name="T61" fmla="*/ 82 h 557"/>
                    <a:gd name="T62" fmla="*/ 559 w 682"/>
                    <a:gd name="T63" fmla="*/ 97 h 557"/>
                    <a:gd name="T64" fmla="*/ 572 w 682"/>
                    <a:gd name="T65" fmla="*/ 188 h 557"/>
                    <a:gd name="T66" fmla="*/ 572 w 682"/>
                    <a:gd name="T67" fmla="*/ 240 h 557"/>
                    <a:gd name="T68" fmla="*/ 599 w 682"/>
                    <a:gd name="T69" fmla="*/ 283 h 557"/>
                    <a:gd name="T70" fmla="*/ 645 w 682"/>
                    <a:gd name="T71" fmla="*/ 300 h 557"/>
                    <a:gd name="T72" fmla="*/ 680 w 682"/>
                    <a:gd name="T73" fmla="*/ 295 h 557"/>
                    <a:gd name="T74" fmla="*/ 664 w 682"/>
                    <a:gd name="T75" fmla="*/ 340 h 557"/>
                    <a:gd name="T76" fmla="*/ 599 w 682"/>
                    <a:gd name="T77" fmla="*/ 407 h 557"/>
                    <a:gd name="T78" fmla="*/ 548 w 682"/>
                    <a:gd name="T79" fmla="*/ 485 h 557"/>
                    <a:gd name="T80" fmla="*/ 556 w 682"/>
                    <a:gd name="T81" fmla="*/ 508 h 557"/>
                    <a:gd name="T82" fmla="*/ 435 w 682"/>
                    <a:gd name="T83" fmla="*/ 556 h 5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0" name="Freeform 52"/>
                <p:cNvSpPr>
                  <a:spLocks/>
                </p:cNvSpPr>
                <p:nvPr userDrawn="1"/>
              </p:nvSpPr>
              <p:spPr bwMode="ltGray">
                <a:xfrm>
                  <a:off x="727" y="495"/>
                  <a:ext cx="382" cy="540"/>
                </a:xfrm>
                <a:custGeom>
                  <a:avLst/>
                  <a:gdLst>
                    <a:gd name="T0" fmla="*/ 243 w 257"/>
                    <a:gd name="T1" fmla="*/ 347 h 347"/>
                    <a:gd name="T2" fmla="*/ 233 w 257"/>
                    <a:gd name="T3" fmla="*/ 301 h 347"/>
                    <a:gd name="T4" fmla="*/ 217 w 257"/>
                    <a:gd name="T5" fmla="*/ 288 h 347"/>
                    <a:gd name="T6" fmla="*/ 215 w 257"/>
                    <a:gd name="T7" fmla="*/ 269 h 347"/>
                    <a:gd name="T8" fmla="*/ 209 w 257"/>
                    <a:gd name="T9" fmla="*/ 254 h 347"/>
                    <a:gd name="T10" fmla="*/ 209 w 257"/>
                    <a:gd name="T11" fmla="*/ 229 h 347"/>
                    <a:gd name="T12" fmla="*/ 207 w 257"/>
                    <a:gd name="T13" fmla="*/ 214 h 347"/>
                    <a:gd name="T14" fmla="*/ 228 w 257"/>
                    <a:gd name="T15" fmla="*/ 202 h 347"/>
                    <a:gd name="T16" fmla="*/ 257 w 257"/>
                    <a:gd name="T17" fmla="*/ 197 h 347"/>
                    <a:gd name="T18" fmla="*/ 257 w 257"/>
                    <a:gd name="T19" fmla="*/ 136 h 347"/>
                    <a:gd name="T20" fmla="*/ 54 w 257"/>
                    <a:gd name="T21" fmla="*/ 96 h 347"/>
                    <a:gd name="T22" fmla="*/ 32 w 257"/>
                    <a:gd name="T23" fmla="*/ 98 h 347"/>
                    <a:gd name="T24" fmla="*/ 16 w 257"/>
                    <a:gd name="T25" fmla="*/ 102 h 347"/>
                    <a:gd name="T26" fmla="*/ 0 w 257"/>
                    <a:gd name="T27" fmla="*/ 149 h 347"/>
                    <a:gd name="T28" fmla="*/ 93 w 257"/>
                    <a:gd name="T29" fmla="*/ 346 h 347"/>
                    <a:gd name="T30" fmla="*/ 243 w 257"/>
                    <a:gd name="T31" fmla="*/ 347 h 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hlink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1" name="Freeform 53"/>
                <p:cNvSpPr>
                  <a:spLocks/>
                </p:cNvSpPr>
                <p:nvPr userDrawn="1"/>
              </p:nvSpPr>
              <p:spPr bwMode="ltGray">
                <a:xfrm>
                  <a:off x="1400" y="896"/>
                  <a:ext cx="16" cy="29"/>
                </a:xfrm>
                <a:custGeom>
                  <a:avLst/>
                  <a:gdLst>
                    <a:gd name="T0" fmla="*/ 7 w 19"/>
                    <a:gd name="T1" fmla="*/ 25 h 37"/>
                    <a:gd name="T2" fmla="*/ 19 w 19"/>
                    <a:gd name="T3" fmla="*/ 21 h 37"/>
                    <a:gd name="T4" fmla="*/ 7 w 19"/>
                    <a:gd name="T5" fmla="*/ 2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2" name="Freeform 54"/>
                <p:cNvSpPr>
                  <a:spLocks/>
                </p:cNvSpPr>
                <p:nvPr userDrawn="1"/>
              </p:nvSpPr>
              <p:spPr bwMode="ltGray">
                <a:xfrm>
                  <a:off x="1379" y="617"/>
                  <a:ext cx="21" cy="17"/>
                </a:xfrm>
                <a:custGeom>
                  <a:avLst/>
                  <a:gdLst>
                    <a:gd name="T0" fmla="*/ 12 w 22"/>
                    <a:gd name="T1" fmla="*/ 12 h 20"/>
                    <a:gd name="T2" fmla="*/ 16 w 22"/>
                    <a:gd name="T3" fmla="*/ 0 h 20"/>
                    <a:gd name="T4" fmla="*/ 20 w 22"/>
                    <a:gd name="T5" fmla="*/ 12 h 20"/>
                    <a:gd name="T6" fmla="*/ 8 w 22"/>
                    <a:gd name="T7" fmla="*/ 20 h 20"/>
                    <a:gd name="T8" fmla="*/ 12 w 22"/>
                    <a:gd name="T9" fmla="*/ 12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3" name="Freeform 55"/>
                <p:cNvSpPr>
                  <a:spLocks/>
                </p:cNvSpPr>
                <p:nvPr userDrawn="1"/>
              </p:nvSpPr>
              <p:spPr bwMode="ltGray">
                <a:xfrm>
                  <a:off x="453" y="275"/>
                  <a:ext cx="58" cy="24"/>
                </a:xfrm>
                <a:custGeom>
                  <a:avLst/>
                  <a:gdLst>
                    <a:gd name="T0" fmla="*/ 24 w 57"/>
                    <a:gd name="T1" fmla="*/ 18 h 30"/>
                    <a:gd name="T2" fmla="*/ 32 w 57"/>
                    <a:gd name="T3" fmla="*/ 6 h 30"/>
                    <a:gd name="T4" fmla="*/ 36 w 57"/>
                    <a:gd name="T5" fmla="*/ 30 h 30"/>
                    <a:gd name="T6" fmla="*/ 24 w 57"/>
                    <a:gd name="T7" fmla="*/ 18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4" name="Freeform 56"/>
                <p:cNvSpPr>
                  <a:spLocks/>
                </p:cNvSpPr>
                <p:nvPr userDrawn="1"/>
              </p:nvSpPr>
              <p:spPr bwMode="ltGray">
                <a:xfrm>
                  <a:off x="1161" y="50"/>
                  <a:ext cx="691" cy="569"/>
                </a:xfrm>
                <a:custGeom>
                  <a:avLst/>
                  <a:gdLst>
                    <a:gd name="T0" fmla="*/ 473 w 693"/>
                    <a:gd name="T1" fmla="*/ 464 h 696"/>
                    <a:gd name="T2" fmla="*/ 393 w 693"/>
                    <a:gd name="T3" fmla="*/ 452 h 696"/>
                    <a:gd name="T4" fmla="*/ 325 w 693"/>
                    <a:gd name="T5" fmla="*/ 412 h 696"/>
                    <a:gd name="T6" fmla="*/ 265 w 693"/>
                    <a:gd name="T7" fmla="*/ 400 h 696"/>
                    <a:gd name="T8" fmla="*/ 237 w 693"/>
                    <a:gd name="T9" fmla="*/ 416 h 696"/>
                    <a:gd name="T10" fmla="*/ 261 w 693"/>
                    <a:gd name="T11" fmla="*/ 428 h 696"/>
                    <a:gd name="T12" fmla="*/ 293 w 693"/>
                    <a:gd name="T13" fmla="*/ 468 h 696"/>
                    <a:gd name="T14" fmla="*/ 321 w 693"/>
                    <a:gd name="T15" fmla="*/ 476 h 696"/>
                    <a:gd name="T16" fmla="*/ 333 w 693"/>
                    <a:gd name="T17" fmla="*/ 536 h 696"/>
                    <a:gd name="T18" fmla="*/ 313 w 693"/>
                    <a:gd name="T19" fmla="*/ 552 h 696"/>
                    <a:gd name="T20" fmla="*/ 261 w 693"/>
                    <a:gd name="T21" fmla="*/ 616 h 696"/>
                    <a:gd name="T22" fmla="*/ 225 w 693"/>
                    <a:gd name="T23" fmla="*/ 628 h 696"/>
                    <a:gd name="T24" fmla="*/ 97 w 693"/>
                    <a:gd name="T25" fmla="*/ 696 h 696"/>
                    <a:gd name="T26" fmla="*/ 77 w 693"/>
                    <a:gd name="T27" fmla="*/ 616 h 696"/>
                    <a:gd name="T28" fmla="*/ 45 w 693"/>
                    <a:gd name="T29" fmla="*/ 524 h 696"/>
                    <a:gd name="T30" fmla="*/ 33 w 693"/>
                    <a:gd name="T31" fmla="*/ 448 h 696"/>
                    <a:gd name="T32" fmla="*/ 53 w 693"/>
                    <a:gd name="T33" fmla="*/ 344 h 696"/>
                    <a:gd name="T34" fmla="*/ 17 w 693"/>
                    <a:gd name="T35" fmla="*/ 392 h 696"/>
                    <a:gd name="T36" fmla="*/ 81 w 693"/>
                    <a:gd name="T37" fmla="*/ 280 h 696"/>
                    <a:gd name="T38" fmla="*/ 113 w 693"/>
                    <a:gd name="T39" fmla="*/ 204 h 696"/>
                    <a:gd name="T40" fmla="*/ 37 w 693"/>
                    <a:gd name="T41" fmla="*/ 204 h 696"/>
                    <a:gd name="T42" fmla="*/ 1 w 693"/>
                    <a:gd name="T43" fmla="*/ 196 h 696"/>
                    <a:gd name="T44" fmla="*/ 25 w 693"/>
                    <a:gd name="T45" fmla="*/ 140 h 696"/>
                    <a:gd name="T46" fmla="*/ 97 w 693"/>
                    <a:gd name="T47" fmla="*/ 112 h 696"/>
                    <a:gd name="T48" fmla="*/ 221 w 693"/>
                    <a:gd name="T49" fmla="*/ 124 h 696"/>
                    <a:gd name="T50" fmla="*/ 229 w 693"/>
                    <a:gd name="T51" fmla="*/ 64 h 696"/>
                    <a:gd name="T52" fmla="*/ 261 w 693"/>
                    <a:gd name="T53" fmla="*/ 0 h 696"/>
                    <a:gd name="T54" fmla="*/ 357 w 693"/>
                    <a:gd name="T55" fmla="*/ 44 h 696"/>
                    <a:gd name="T56" fmla="*/ 329 w 693"/>
                    <a:gd name="T57" fmla="*/ 88 h 696"/>
                    <a:gd name="T58" fmla="*/ 301 w 693"/>
                    <a:gd name="T59" fmla="*/ 176 h 696"/>
                    <a:gd name="T60" fmla="*/ 361 w 693"/>
                    <a:gd name="T61" fmla="*/ 192 h 696"/>
                    <a:gd name="T62" fmla="*/ 373 w 693"/>
                    <a:gd name="T63" fmla="*/ 136 h 696"/>
                    <a:gd name="T64" fmla="*/ 417 w 693"/>
                    <a:gd name="T65" fmla="*/ 92 h 696"/>
                    <a:gd name="T66" fmla="*/ 497 w 693"/>
                    <a:gd name="T67" fmla="*/ 88 h 696"/>
                    <a:gd name="T68" fmla="*/ 529 w 693"/>
                    <a:gd name="T69" fmla="*/ 52 h 696"/>
                    <a:gd name="T70" fmla="*/ 541 w 693"/>
                    <a:gd name="T71" fmla="*/ 460 h 6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5" name="Freeform 57"/>
                <p:cNvSpPr>
                  <a:spLocks/>
                </p:cNvSpPr>
                <p:nvPr userDrawn="1"/>
              </p:nvSpPr>
              <p:spPr bwMode="ltGray">
                <a:xfrm>
                  <a:off x="689" y="6"/>
                  <a:ext cx="1386" cy="232"/>
                </a:xfrm>
                <a:custGeom>
                  <a:avLst/>
                  <a:gdLst>
                    <a:gd name="T0" fmla="*/ 825 w 931"/>
                    <a:gd name="T1" fmla="*/ 0 h 149"/>
                    <a:gd name="T2" fmla="*/ 143 w 931"/>
                    <a:gd name="T3" fmla="*/ 29 h 149"/>
                    <a:gd name="T4" fmla="*/ 91 w 931"/>
                    <a:gd name="T5" fmla="*/ 42 h 149"/>
                    <a:gd name="T6" fmla="*/ 62 w 931"/>
                    <a:gd name="T7" fmla="*/ 42 h 149"/>
                    <a:gd name="T8" fmla="*/ 22 w 931"/>
                    <a:gd name="T9" fmla="*/ 77 h 149"/>
                    <a:gd name="T10" fmla="*/ 0 w 931"/>
                    <a:gd name="T11" fmla="*/ 105 h 149"/>
                    <a:gd name="T12" fmla="*/ 59 w 931"/>
                    <a:gd name="T13" fmla="*/ 115 h 149"/>
                    <a:gd name="T14" fmla="*/ 97 w 931"/>
                    <a:gd name="T15" fmla="*/ 96 h 149"/>
                    <a:gd name="T16" fmla="*/ 108 w 931"/>
                    <a:gd name="T17" fmla="*/ 84 h 149"/>
                    <a:gd name="T18" fmla="*/ 167 w 931"/>
                    <a:gd name="T19" fmla="*/ 52 h 149"/>
                    <a:gd name="T20" fmla="*/ 215 w 931"/>
                    <a:gd name="T21" fmla="*/ 46 h 149"/>
                    <a:gd name="T22" fmla="*/ 237 w 931"/>
                    <a:gd name="T23" fmla="*/ 94 h 149"/>
                    <a:gd name="T24" fmla="*/ 188 w 931"/>
                    <a:gd name="T25" fmla="*/ 109 h 149"/>
                    <a:gd name="T26" fmla="*/ 231 w 931"/>
                    <a:gd name="T27" fmla="*/ 113 h 149"/>
                    <a:gd name="T28" fmla="*/ 250 w 931"/>
                    <a:gd name="T29" fmla="*/ 90 h 149"/>
                    <a:gd name="T30" fmla="*/ 266 w 931"/>
                    <a:gd name="T31" fmla="*/ 92 h 149"/>
                    <a:gd name="T32" fmla="*/ 253 w 931"/>
                    <a:gd name="T33" fmla="*/ 54 h 149"/>
                    <a:gd name="T34" fmla="*/ 266 w 931"/>
                    <a:gd name="T35" fmla="*/ 44 h 149"/>
                    <a:gd name="T36" fmla="*/ 277 w 931"/>
                    <a:gd name="T37" fmla="*/ 88 h 149"/>
                    <a:gd name="T38" fmla="*/ 266 w 931"/>
                    <a:gd name="T39" fmla="*/ 113 h 149"/>
                    <a:gd name="T40" fmla="*/ 296 w 931"/>
                    <a:gd name="T41" fmla="*/ 130 h 149"/>
                    <a:gd name="T42" fmla="*/ 299 w 931"/>
                    <a:gd name="T43" fmla="*/ 92 h 149"/>
                    <a:gd name="T44" fmla="*/ 331 w 931"/>
                    <a:gd name="T45" fmla="*/ 103 h 149"/>
                    <a:gd name="T46" fmla="*/ 382 w 931"/>
                    <a:gd name="T47" fmla="*/ 73 h 149"/>
                    <a:gd name="T48" fmla="*/ 409 w 931"/>
                    <a:gd name="T49" fmla="*/ 50 h 149"/>
                    <a:gd name="T50" fmla="*/ 439 w 931"/>
                    <a:gd name="T51" fmla="*/ 56 h 149"/>
                    <a:gd name="T52" fmla="*/ 455 w 931"/>
                    <a:gd name="T53" fmla="*/ 50 h 149"/>
                    <a:gd name="T54" fmla="*/ 431 w 931"/>
                    <a:gd name="T55" fmla="*/ 44 h 149"/>
                    <a:gd name="T56" fmla="*/ 474 w 931"/>
                    <a:gd name="T57" fmla="*/ 35 h 149"/>
                    <a:gd name="T58" fmla="*/ 544 w 931"/>
                    <a:gd name="T59" fmla="*/ 54 h 149"/>
                    <a:gd name="T60" fmla="*/ 581 w 931"/>
                    <a:gd name="T61" fmla="*/ 42 h 149"/>
                    <a:gd name="T62" fmla="*/ 584 w 931"/>
                    <a:gd name="T63" fmla="*/ 63 h 149"/>
                    <a:gd name="T64" fmla="*/ 568 w 931"/>
                    <a:gd name="T65" fmla="*/ 101 h 149"/>
                    <a:gd name="T66" fmla="*/ 611 w 931"/>
                    <a:gd name="T67" fmla="*/ 88 h 149"/>
                    <a:gd name="T68" fmla="*/ 624 w 931"/>
                    <a:gd name="T69" fmla="*/ 80 h 149"/>
                    <a:gd name="T70" fmla="*/ 648 w 931"/>
                    <a:gd name="T71" fmla="*/ 61 h 149"/>
                    <a:gd name="T72" fmla="*/ 794 w 931"/>
                    <a:gd name="T73" fmla="*/ 84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6" name="Freeform 58"/>
                <p:cNvSpPr>
                  <a:spLocks/>
                </p:cNvSpPr>
                <p:nvPr userDrawn="1"/>
              </p:nvSpPr>
              <p:spPr bwMode="ltGray">
                <a:xfrm>
                  <a:off x="971" y="91"/>
                  <a:ext cx="30" cy="25"/>
                </a:xfrm>
                <a:custGeom>
                  <a:avLst/>
                  <a:gdLst>
                    <a:gd name="T0" fmla="*/ 3 w 31"/>
                    <a:gd name="T1" fmla="*/ 28 h 30"/>
                    <a:gd name="T2" fmla="*/ 31 w 31"/>
                    <a:gd name="T3" fmla="*/ 0 h 30"/>
                    <a:gd name="T4" fmla="*/ 19 w 31"/>
                    <a:gd name="T5" fmla="*/ 24 h 30"/>
                    <a:gd name="T6" fmla="*/ 3 w 31"/>
                    <a:gd name="T7" fmla="*/ 28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7" name="Freeform 59"/>
                <p:cNvSpPr>
                  <a:spLocks/>
                </p:cNvSpPr>
                <p:nvPr userDrawn="1"/>
              </p:nvSpPr>
              <p:spPr bwMode="ltGray">
                <a:xfrm>
                  <a:off x="935" y="125"/>
                  <a:ext cx="45" cy="27"/>
                </a:xfrm>
                <a:custGeom>
                  <a:avLst/>
                  <a:gdLst>
                    <a:gd name="T0" fmla="*/ 6 w 44"/>
                    <a:gd name="T1" fmla="*/ 32 h 32"/>
                    <a:gd name="T2" fmla="*/ 22 w 44"/>
                    <a:gd name="T3" fmla="*/ 0 h 32"/>
                    <a:gd name="T4" fmla="*/ 38 w 44"/>
                    <a:gd name="T5" fmla="*/ 4 h 32"/>
                    <a:gd name="T6" fmla="*/ 6 w 44"/>
                    <a:gd name="T7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8" name="Freeform 60"/>
                <p:cNvSpPr>
                  <a:spLocks/>
                </p:cNvSpPr>
                <p:nvPr userDrawn="1"/>
              </p:nvSpPr>
              <p:spPr bwMode="ltGray">
                <a:xfrm>
                  <a:off x="1081" y="226"/>
                  <a:ext cx="75" cy="14"/>
                </a:xfrm>
                <a:custGeom>
                  <a:avLst/>
                  <a:gdLst>
                    <a:gd name="T0" fmla="*/ 37 w 76"/>
                    <a:gd name="T1" fmla="*/ 18 h 18"/>
                    <a:gd name="T2" fmla="*/ 25 w 76"/>
                    <a:gd name="T3" fmla="*/ 2 h 18"/>
                    <a:gd name="T4" fmla="*/ 37 w 76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9" name="Freeform 61"/>
                <p:cNvSpPr>
                  <a:spLocks/>
                </p:cNvSpPr>
                <p:nvPr userDrawn="1"/>
              </p:nvSpPr>
              <p:spPr bwMode="ltGray">
                <a:xfrm>
                  <a:off x="1210" y="223"/>
                  <a:ext cx="42" cy="37"/>
                </a:xfrm>
                <a:custGeom>
                  <a:avLst/>
                  <a:gdLst>
                    <a:gd name="T0" fmla="*/ 0 w 42"/>
                    <a:gd name="T1" fmla="*/ 21 h 44"/>
                    <a:gd name="T2" fmla="*/ 12 w 42"/>
                    <a:gd name="T3" fmla="*/ 9 h 44"/>
                    <a:gd name="T4" fmla="*/ 0 w 42"/>
                    <a:gd name="T5" fmla="*/ 21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30" name="Freeform 62"/>
                <p:cNvSpPr>
                  <a:spLocks/>
                </p:cNvSpPr>
                <p:nvPr userDrawn="1"/>
              </p:nvSpPr>
              <p:spPr bwMode="ltGray">
                <a:xfrm>
                  <a:off x="865" y="123"/>
                  <a:ext cx="33" cy="24"/>
                </a:xfrm>
                <a:custGeom>
                  <a:avLst/>
                  <a:gdLst>
                    <a:gd name="T0" fmla="*/ 7 w 31"/>
                    <a:gd name="T1" fmla="*/ 22 h 30"/>
                    <a:gd name="T2" fmla="*/ 31 w 31"/>
                    <a:gd name="T3" fmla="*/ 10 h 30"/>
                    <a:gd name="T4" fmla="*/ 7 w 31"/>
                    <a:gd name="T5" fmla="*/ 22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7231" name="Group 63"/>
              <p:cNvGrpSpPr>
                <a:grpSpLocks/>
              </p:cNvGrpSpPr>
              <p:nvPr userDrawn="1"/>
            </p:nvGrpSpPr>
            <p:grpSpPr bwMode="auto">
              <a:xfrm>
                <a:off x="7" y="6"/>
                <a:ext cx="5739" cy="1022"/>
                <a:chOff x="1056" y="111"/>
                <a:chExt cx="2448" cy="418"/>
              </a:xfrm>
            </p:grpSpPr>
            <p:sp>
              <p:nvSpPr>
                <p:cNvPr id="7232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33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34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35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36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37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38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39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40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41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42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7243" name="Group 75"/>
              <p:cNvGrpSpPr>
                <a:grpSpLocks/>
              </p:cNvGrpSpPr>
              <p:nvPr userDrawn="1"/>
            </p:nvGrpSpPr>
            <p:grpSpPr bwMode="auto">
              <a:xfrm>
                <a:off x="363" y="1"/>
                <a:ext cx="4919" cy="1034"/>
                <a:chOff x="1208" y="109"/>
                <a:chExt cx="2098" cy="423"/>
              </a:xfrm>
            </p:grpSpPr>
            <p:sp>
              <p:nvSpPr>
                <p:cNvPr id="7244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45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46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47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48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49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0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1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2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3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4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5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6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7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58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pic>
          <p:nvPicPr>
            <p:cNvPr id="7259" name="Picture 91" descr="earth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36" y="1566"/>
              <a:ext cx="690" cy="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260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7261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7262" name="Rectangle 94"/>
          <p:cNvSpPr>
            <a:spLocks noGrp="1" noChangeArrowheads="1"/>
          </p:cNvSpPr>
          <p:nvPr>
            <p:ph type="dt" sz="half" idx="2"/>
          </p:nvPr>
        </p:nvSpPr>
        <p:spPr>
          <a:xfrm>
            <a:off x="533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263" name="Rectangle 95"/>
          <p:cNvSpPr>
            <a:spLocks noGrp="1" noChangeArrowheads="1"/>
          </p:cNvSpPr>
          <p:nvPr>
            <p:ph type="ftr" sz="quarter" idx="3"/>
          </p:nvPr>
        </p:nvSpPr>
        <p:spPr>
          <a:xfrm>
            <a:off x="32004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264" name="Rectangle 9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088C4A3-6FDE-42E4-B11B-F5E7D050EA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602EC-AB31-490C-848B-CAB604959E0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52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DC62C-F96D-4B6C-B4D5-CB60C07A117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03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F99AA57-92A1-479B-BDDD-AF87EA866C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857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ED5B2E3-E5EB-452E-9FE6-461E2F9AFD7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98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947BC-0CF6-414B-88ED-33D0D218C3B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30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0B664-B421-4C16-BC0D-E2CA4721BD6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39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28DF97-4850-4E14-B0B2-1856415E7D7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890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8BF2A5-9EF4-47D6-8933-BC569B2E6A5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557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27A3FF-5140-4225-9BE8-8B29A67FD8C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874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EF6DC5-DF6E-4F5C-A04A-86B21575FE6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98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F2353-DB49-4730-A7DD-1B0B3E82655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03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287AB-CD36-42D4-AAFE-3D79C4A615E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590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93027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47888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3610217-F7ED-4B57-AA1E-FF3F85141C3F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6151" name="Group 7"/>
          <p:cNvGrpSpPr>
            <a:grpSpLocks/>
          </p:cNvGrpSpPr>
          <p:nvPr/>
        </p:nvGrpSpPr>
        <p:grpSpPr bwMode="auto"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6152" name="Group 8"/>
            <p:cNvGrpSpPr>
              <a:grpSpLocks/>
            </p:cNvGrpSpPr>
            <p:nvPr userDrawn="1"/>
          </p:nvGrpSpPr>
          <p:grpSpPr bwMode="auto"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6153" name="Freeform 9"/>
              <p:cNvSpPr>
                <a:spLocks/>
              </p:cNvSpPr>
              <p:nvPr/>
            </p:nvSpPr>
            <p:spPr bwMode="ltGray">
              <a:xfrm>
                <a:off x="664" y="104"/>
                <a:ext cx="4848" cy="432"/>
              </a:xfrm>
              <a:custGeom>
                <a:avLst/>
                <a:gdLst>
                  <a:gd name="T0" fmla="*/ 4848 w 4848"/>
                  <a:gd name="T1" fmla="*/ 48 h 432"/>
                  <a:gd name="T2" fmla="*/ 4848 w 4848"/>
                  <a:gd name="T3" fmla="*/ 432 h 432"/>
                  <a:gd name="T4" fmla="*/ 0 w 4848"/>
                  <a:gd name="T5" fmla="*/ 432 h 432"/>
                  <a:gd name="T6" fmla="*/ 0 w 4848"/>
                  <a:gd name="T7" fmla="*/ 0 h 432"/>
                  <a:gd name="T8" fmla="*/ 4848 w 4848"/>
                  <a:gd name="T9" fmla="*/ 0 h 432"/>
                  <a:gd name="T10" fmla="*/ 4848 w 4848"/>
                  <a:gd name="T11" fmla="*/ 48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6154" name="Group 10"/>
              <p:cNvGrpSpPr>
                <a:grpSpLocks/>
              </p:cNvGrpSpPr>
              <p:nvPr/>
            </p:nvGrpSpPr>
            <p:grpSpPr bwMode="auto"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6155" name="Group 11"/>
                <p:cNvGrpSpPr>
                  <a:grpSpLocks/>
                </p:cNvGrpSpPr>
                <p:nvPr/>
              </p:nvGrpSpPr>
              <p:grpSpPr bwMode="auto"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6156" name="Freeform 12"/>
                  <p:cNvSpPr>
                    <a:spLocks/>
                  </p:cNvSpPr>
                  <p:nvPr/>
                </p:nvSpPr>
                <p:spPr bwMode="ltGray">
                  <a:xfrm>
                    <a:off x="2257" y="633"/>
                    <a:ext cx="7" cy="8"/>
                  </a:xfrm>
                  <a:custGeom>
                    <a:avLst/>
                    <a:gdLst>
                      <a:gd name="T0" fmla="*/ 5 w 15"/>
                      <a:gd name="T1" fmla="*/ 11 h 23"/>
                      <a:gd name="T2" fmla="*/ 15 w 15"/>
                      <a:gd name="T3" fmla="*/ 5 h 23"/>
                      <a:gd name="T4" fmla="*/ 13 w 15"/>
                      <a:gd name="T5" fmla="*/ 17 h 23"/>
                      <a:gd name="T6" fmla="*/ 5 w 15"/>
                      <a:gd name="T7" fmla="*/ 11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57" name="Freeform 13"/>
                  <p:cNvSpPr>
                    <a:spLocks/>
                  </p:cNvSpPr>
                  <p:nvPr/>
                </p:nvSpPr>
                <p:spPr bwMode="ltGray">
                  <a:xfrm>
                    <a:off x="2332" y="660"/>
                    <a:ext cx="9" cy="8"/>
                  </a:xfrm>
                  <a:custGeom>
                    <a:avLst/>
                    <a:gdLst>
                      <a:gd name="T0" fmla="*/ 3 w 20"/>
                      <a:gd name="T1" fmla="*/ 13 h 23"/>
                      <a:gd name="T2" fmla="*/ 11 w 20"/>
                      <a:gd name="T3" fmla="*/ 3 h 23"/>
                      <a:gd name="T4" fmla="*/ 7 w 20"/>
                      <a:gd name="T5" fmla="*/ 19 h 23"/>
                      <a:gd name="T6" fmla="*/ 3 w 20"/>
                      <a:gd name="T7" fmla="*/ 13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58" name="Freeform 14"/>
                  <p:cNvSpPr>
                    <a:spLocks/>
                  </p:cNvSpPr>
                  <p:nvPr/>
                </p:nvSpPr>
                <p:spPr bwMode="ltGray">
                  <a:xfrm>
                    <a:off x="2120" y="616"/>
                    <a:ext cx="13" cy="14"/>
                  </a:xfrm>
                  <a:custGeom>
                    <a:avLst/>
                    <a:gdLst>
                      <a:gd name="T0" fmla="*/ 16 w 30"/>
                      <a:gd name="T1" fmla="*/ 33 h 42"/>
                      <a:gd name="T2" fmla="*/ 8 w 30"/>
                      <a:gd name="T3" fmla="*/ 21 h 42"/>
                      <a:gd name="T4" fmla="*/ 0 w 30"/>
                      <a:gd name="T5" fmla="*/ 9 h 42"/>
                      <a:gd name="T6" fmla="*/ 16 w 30"/>
                      <a:gd name="T7" fmla="*/ 3 h 42"/>
                      <a:gd name="T8" fmla="*/ 30 w 30"/>
                      <a:gd name="T9" fmla="*/ 23 h 42"/>
                      <a:gd name="T10" fmla="*/ 28 w 30"/>
                      <a:gd name="T11" fmla="*/ 31 h 42"/>
                      <a:gd name="T12" fmla="*/ 16 w 30"/>
                      <a:gd name="T13" fmla="*/ 33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59" name="Freeform 15"/>
                  <p:cNvSpPr>
                    <a:spLocks/>
                  </p:cNvSpPr>
                  <p:nvPr/>
                </p:nvSpPr>
                <p:spPr bwMode="ltGray">
                  <a:xfrm>
                    <a:off x="1967" y="629"/>
                    <a:ext cx="11" cy="5"/>
                  </a:xfrm>
                  <a:custGeom>
                    <a:avLst/>
                    <a:gdLst>
                      <a:gd name="T0" fmla="*/ 15 w 25"/>
                      <a:gd name="T1" fmla="*/ 16 h 16"/>
                      <a:gd name="T2" fmla="*/ 3 w 25"/>
                      <a:gd name="T3" fmla="*/ 8 h 16"/>
                      <a:gd name="T4" fmla="*/ 15 w 25"/>
                      <a:gd name="T5" fmla="*/ 0 h 16"/>
                      <a:gd name="T6" fmla="*/ 15 w 25"/>
                      <a:gd name="T7" fmla="*/ 16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0" name="Freeform 16"/>
                  <p:cNvSpPr>
                    <a:spLocks/>
                  </p:cNvSpPr>
                  <p:nvPr/>
                </p:nvSpPr>
                <p:spPr bwMode="ltGray">
                  <a:xfrm>
                    <a:off x="1921" y="635"/>
                    <a:ext cx="28" cy="16"/>
                  </a:xfrm>
                  <a:custGeom>
                    <a:avLst/>
                    <a:gdLst>
                      <a:gd name="T0" fmla="*/ 14 w 65"/>
                      <a:gd name="T1" fmla="*/ 24 h 46"/>
                      <a:gd name="T2" fmla="*/ 30 w 65"/>
                      <a:gd name="T3" fmla="*/ 4 h 46"/>
                      <a:gd name="T4" fmla="*/ 42 w 65"/>
                      <a:gd name="T5" fmla="*/ 0 h 46"/>
                      <a:gd name="T6" fmla="*/ 58 w 65"/>
                      <a:gd name="T7" fmla="*/ 12 h 46"/>
                      <a:gd name="T8" fmla="*/ 32 w 65"/>
                      <a:gd name="T9" fmla="*/ 26 h 46"/>
                      <a:gd name="T10" fmla="*/ 12 w 65"/>
                      <a:gd name="T11" fmla="*/ 46 h 46"/>
                      <a:gd name="T12" fmla="*/ 8 w 65"/>
                      <a:gd name="T13" fmla="*/ 20 h 46"/>
                      <a:gd name="T14" fmla="*/ 12 w 65"/>
                      <a:gd name="T15" fmla="*/ 14 h 46"/>
                      <a:gd name="T16" fmla="*/ 14 w 65"/>
                      <a:gd name="T17" fmla="*/ 24 h 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1" name="Freeform 17"/>
                  <p:cNvSpPr>
                    <a:spLocks/>
                  </p:cNvSpPr>
                  <p:nvPr/>
                </p:nvSpPr>
                <p:spPr bwMode="ltGray">
                  <a:xfrm>
                    <a:off x="1892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31 h 47"/>
                      <a:gd name="T2" fmla="*/ 18 w 69"/>
                      <a:gd name="T3" fmla="*/ 25 h 47"/>
                      <a:gd name="T4" fmla="*/ 52 w 69"/>
                      <a:gd name="T5" fmla="*/ 1 h 47"/>
                      <a:gd name="T6" fmla="*/ 64 w 69"/>
                      <a:gd name="T7" fmla="*/ 3 h 47"/>
                      <a:gd name="T8" fmla="*/ 50 w 69"/>
                      <a:gd name="T9" fmla="*/ 19 h 47"/>
                      <a:gd name="T10" fmla="*/ 28 w 69"/>
                      <a:gd name="T11" fmla="*/ 33 h 47"/>
                      <a:gd name="T12" fmla="*/ 22 w 69"/>
                      <a:gd name="T13" fmla="*/ 47 h 47"/>
                      <a:gd name="T14" fmla="*/ 16 w 69"/>
                      <a:gd name="T15" fmla="*/ 45 h 47"/>
                      <a:gd name="T16" fmla="*/ 12 w 69"/>
                      <a:gd name="T17" fmla="*/ 39 h 47"/>
                      <a:gd name="T18" fmla="*/ 0 w 69"/>
                      <a:gd name="T19" fmla="*/ 35 h 47"/>
                      <a:gd name="T20" fmla="*/ 0 w 69"/>
                      <a:gd name="T21" fmla="*/ 31 h 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2" name="Freeform 18"/>
                  <p:cNvSpPr>
                    <a:spLocks/>
                  </p:cNvSpPr>
                  <p:nvPr/>
                </p:nvSpPr>
                <p:spPr bwMode="ltGray">
                  <a:xfrm>
                    <a:off x="1735" y="547"/>
                    <a:ext cx="151" cy="93"/>
                  </a:xfrm>
                  <a:custGeom>
                    <a:avLst/>
                    <a:gdLst>
                      <a:gd name="T0" fmla="*/ 10 w 355"/>
                      <a:gd name="T1" fmla="*/ 4 h 277"/>
                      <a:gd name="T2" fmla="*/ 36 w 355"/>
                      <a:gd name="T3" fmla="*/ 18 h 277"/>
                      <a:gd name="T4" fmla="*/ 46 w 355"/>
                      <a:gd name="T5" fmla="*/ 30 h 277"/>
                      <a:gd name="T6" fmla="*/ 76 w 355"/>
                      <a:gd name="T7" fmla="*/ 52 h 277"/>
                      <a:gd name="T8" fmla="*/ 92 w 355"/>
                      <a:gd name="T9" fmla="*/ 66 h 277"/>
                      <a:gd name="T10" fmla="*/ 122 w 355"/>
                      <a:gd name="T11" fmla="*/ 98 h 277"/>
                      <a:gd name="T12" fmla="*/ 136 w 355"/>
                      <a:gd name="T13" fmla="*/ 128 h 277"/>
                      <a:gd name="T14" fmla="*/ 148 w 355"/>
                      <a:gd name="T15" fmla="*/ 132 h 277"/>
                      <a:gd name="T16" fmla="*/ 154 w 355"/>
                      <a:gd name="T17" fmla="*/ 150 h 277"/>
                      <a:gd name="T18" fmla="*/ 176 w 355"/>
                      <a:gd name="T19" fmla="*/ 152 h 277"/>
                      <a:gd name="T20" fmla="*/ 170 w 355"/>
                      <a:gd name="T21" fmla="*/ 196 h 277"/>
                      <a:gd name="T22" fmla="*/ 180 w 355"/>
                      <a:gd name="T23" fmla="*/ 224 h 277"/>
                      <a:gd name="T24" fmla="*/ 198 w 355"/>
                      <a:gd name="T25" fmla="*/ 232 h 277"/>
                      <a:gd name="T26" fmla="*/ 216 w 355"/>
                      <a:gd name="T27" fmla="*/ 234 h 277"/>
                      <a:gd name="T28" fmla="*/ 236 w 355"/>
                      <a:gd name="T29" fmla="*/ 242 h 277"/>
                      <a:gd name="T30" fmla="*/ 254 w 355"/>
                      <a:gd name="T31" fmla="*/ 236 h 277"/>
                      <a:gd name="T32" fmla="*/ 272 w 355"/>
                      <a:gd name="T33" fmla="*/ 248 h 277"/>
                      <a:gd name="T34" fmla="*/ 296 w 355"/>
                      <a:gd name="T35" fmla="*/ 256 h 277"/>
                      <a:gd name="T36" fmla="*/ 314 w 355"/>
                      <a:gd name="T37" fmla="*/ 264 h 277"/>
                      <a:gd name="T38" fmla="*/ 352 w 355"/>
                      <a:gd name="T39" fmla="*/ 266 h 277"/>
                      <a:gd name="T40" fmla="*/ 342 w 355"/>
                      <a:gd name="T41" fmla="*/ 274 h 277"/>
                      <a:gd name="T42" fmla="*/ 322 w 355"/>
                      <a:gd name="T43" fmla="*/ 272 h 277"/>
                      <a:gd name="T44" fmla="*/ 300 w 355"/>
                      <a:gd name="T45" fmla="*/ 270 h 277"/>
                      <a:gd name="T46" fmla="*/ 288 w 355"/>
                      <a:gd name="T47" fmla="*/ 266 h 277"/>
                      <a:gd name="T48" fmla="*/ 252 w 355"/>
                      <a:gd name="T49" fmla="*/ 264 h 277"/>
                      <a:gd name="T50" fmla="*/ 234 w 355"/>
                      <a:gd name="T51" fmla="*/ 260 h 277"/>
                      <a:gd name="T52" fmla="*/ 172 w 355"/>
                      <a:gd name="T53" fmla="*/ 242 h 277"/>
                      <a:gd name="T54" fmla="*/ 160 w 355"/>
                      <a:gd name="T55" fmla="*/ 216 h 277"/>
                      <a:gd name="T56" fmla="*/ 126 w 355"/>
                      <a:gd name="T57" fmla="*/ 200 h 277"/>
                      <a:gd name="T58" fmla="*/ 108 w 355"/>
                      <a:gd name="T59" fmla="*/ 186 h 277"/>
                      <a:gd name="T60" fmla="*/ 94 w 355"/>
                      <a:gd name="T61" fmla="*/ 158 h 277"/>
                      <a:gd name="T62" fmla="*/ 68 w 355"/>
                      <a:gd name="T63" fmla="*/ 108 h 277"/>
                      <a:gd name="T64" fmla="*/ 64 w 355"/>
                      <a:gd name="T65" fmla="*/ 102 h 277"/>
                      <a:gd name="T66" fmla="*/ 58 w 355"/>
                      <a:gd name="T67" fmla="*/ 100 h 277"/>
                      <a:gd name="T68" fmla="*/ 54 w 355"/>
                      <a:gd name="T69" fmla="*/ 88 h 277"/>
                      <a:gd name="T70" fmla="*/ 38 w 355"/>
                      <a:gd name="T71" fmla="*/ 58 h 277"/>
                      <a:gd name="T72" fmla="*/ 20 w 355"/>
                      <a:gd name="T73" fmla="*/ 40 h 277"/>
                      <a:gd name="T74" fmla="*/ 4 w 355"/>
                      <a:gd name="T75" fmla="*/ 22 h 277"/>
                      <a:gd name="T76" fmla="*/ 10 w 355"/>
                      <a:gd name="T77" fmla="*/ 2 h 277"/>
                      <a:gd name="T78" fmla="*/ 10 w 355"/>
                      <a:gd name="T79" fmla="*/ 4 h 2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3" name="Freeform 19"/>
                  <p:cNvSpPr>
                    <a:spLocks/>
                  </p:cNvSpPr>
                  <p:nvPr/>
                </p:nvSpPr>
                <p:spPr bwMode="ltGray">
                  <a:xfrm>
                    <a:off x="1827" y="541"/>
                    <a:ext cx="67" cy="68"/>
                  </a:xfrm>
                  <a:custGeom>
                    <a:avLst/>
                    <a:gdLst>
                      <a:gd name="T0" fmla="*/ 54 w 156"/>
                      <a:gd name="T1" fmla="*/ 66 h 206"/>
                      <a:gd name="T2" fmla="*/ 66 w 156"/>
                      <a:gd name="T3" fmla="*/ 58 h 206"/>
                      <a:gd name="T4" fmla="*/ 68 w 156"/>
                      <a:gd name="T5" fmla="*/ 52 h 206"/>
                      <a:gd name="T6" fmla="*/ 80 w 156"/>
                      <a:gd name="T7" fmla="*/ 44 h 206"/>
                      <a:gd name="T8" fmla="*/ 106 w 156"/>
                      <a:gd name="T9" fmla="*/ 22 h 206"/>
                      <a:gd name="T10" fmla="*/ 112 w 156"/>
                      <a:gd name="T11" fmla="*/ 4 h 206"/>
                      <a:gd name="T12" fmla="*/ 124 w 156"/>
                      <a:gd name="T13" fmla="*/ 0 h 206"/>
                      <a:gd name="T14" fmla="*/ 150 w 156"/>
                      <a:gd name="T15" fmla="*/ 28 h 206"/>
                      <a:gd name="T16" fmla="*/ 146 w 156"/>
                      <a:gd name="T17" fmla="*/ 44 h 206"/>
                      <a:gd name="T18" fmla="*/ 126 w 156"/>
                      <a:gd name="T19" fmla="*/ 64 h 206"/>
                      <a:gd name="T20" fmla="*/ 132 w 156"/>
                      <a:gd name="T21" fmla="*/ 94 h 206"/>
                      <a:gd name="T22" fmla="*/ 142 w 156"/>
                      <a:gd name="T23" fmla="*/ 110 h 206"/>
                      <a:gd name="T24" fmla="*/ 146 w 156"/>
                      <a:gd name="T25" fmla="*/ 128 h 206"/>
                      <a:gd name="T26" fmla="*/ 128 w 156"/>
                      <a:gd name="T27" fmla="*/ 128 h 206"/>
                      <a:gd name="T28" fmla="*/ 116 w 156"/>
                      <a:gd name="T29" fmla="*/ 146 h 206"/>
                      <a:gd name="T30" fmla="*/ 104 w 156"/>
                      <a:gd name="T31" fmla="*/ 156 h 206"/>
                      <a:gd name="T32" fmla="*/ 100 w 156"/>
                      <a:gd name="T33" fmla="*/ 198 h 206"/>
                      <a:gd name="T34" fmla="*/ 88 w 156"/>
                      <a:gd name="T35" fmla="*/ 202 h 206"/>
                      <a:gd name="T36" fmla="*/ 82 w 156"/>
                      <a:gd name="T37" fmla="*/ 206 h 206"/>
                      <a:gd name="T38" fmla="*/ 76 w 156"/>
                      <a:gd name="T39" fmla="*/ 202 h 206"/>
                      <a:gd name="T40" fmla="*/ 72 w 156"/>
                      <a:gd name="T41" fmla="*/ 190 h 206"/>
                      <a:gd name="T42" fmla="*/ 60 w 156"/>
                      <a:gd name="T43" fmla="*/ 186 h 206"/>
                      <a:gd name="T44" fmla="*/ 42 w 156"/>
                      <a:gd name="T45" fmla="*/ 194 h 206"/>
                      <a:gd name="T46" fmla="*/ 28 w 156"/>
                      <a:gd name="T47" fmla="*/ 186 h 206"/>
                      <a:gd name="T48" fmla="*/ 10 w 156"/>
                      <a:gd name="T49" fmla="*/ 148 h 206"/>
                      <a:gd name="T50" fmla="*/ 4 w 156"/>
                      <a:gd name="T51" fmla="*/ 130 h 206"/>
                      <a:gd name="T52" fmla="*/ 0 w 156"/>
                      <a:gd name="T53" fmla="*/ 118 h 206"/>
                      <a:gd name="T54" fmla="*/ 20 w 156"/>
                      <a:gd name="T55" fmla="*/ 96 h 206"/>
                      <a:gd name="T56" fmla="*/ 32 w 156"/>
                      <a:gd name="T57" fmla="*/ 104 h 206"/>
                      <a:gd name="T58" fmla="*/ 34 w 156"/>
                      <a:gd name="T59" fmla="*/ 80 h 206"/>
                      <a:gd name="T60" fmla="*/ 52 w 156"/>
                      <a:gd name="T61" fmla="*/ 70 h 206"/>
                      <a:gd name="T62" fmla="*/ 54 w 156"/>
                      <a:gd name="T63" fmla="*/ 66 h 2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4" name="Freeform 20"/>
                  <p:cNvSpPr>
                    <a:spLocks/>
                  </p:cNvSpPr>
                  <p:nvPr/>
                </p:nvSpPr>
                <p:spPr bwMode="ltGray">
                  <a:xfrm>
                    <a:off x="1892" y="572"/>
                    <a:ext cx="47" cy="13"/>
                  </a:xfrm>
                  <a:custGeom>
                    <a:avLst/>
                    <a:gdLst>
                      <a:gd name="T0" fmla="*/ 4 w 109"/>
                      <a:gd name="T1" fmla="*/ 32 h 38"/>
                      <a:gd name="T2" fmla="*/ 18 w 109"/>
                      <a:gd name="T3" fmla="*/ 10 h 38"/>
                      <a:gd name="T4" fmla="*/ 46 w 109"/>
                      <a:gd name="T5" fmla="*/ 20 h 38"/>
                      <a:gd name="T6" fmla="*/ 72 w 109"/>
                      <a:gd name="T7" fmla="*/ 14 h 38"/>
                      <a:gd name="T8" fmla="*/ 90 w 109"/>
                      <a:gd name="T9" fmla="*/ 0 h 38"/>
                      <a:gd name="T10" fmla="*/ 76 w 109"/>
                      <a:gd name="T11" fmla="*/ 26 h 38"/>
                      <a:gd name="T12" fmla="*/ 60 w 109"/>
                      <a:gd name="T13" fmla="*/ 38 h 38"/>
                      <a:gd name="T14" fmla="*/ 42 w 109"/>
                      <a:gd name="T15" fmla="*/ 32 h 38"/>
                      <a:gd name="T16" fmla="*/ 14 w 109"/>
                      <a:gd name="T17" fmla="*/ 30 h 38"/>
                      <a:gd name="T18" fmla="*/ 4 w 109"/>
                      <a:gd name="T19" fmla="*/ 32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5" name="Freeform 21"/>
                  <p:cNvSpPr>
                    <a:spLocks/>
                  </p:cNvSpPr>
                  <p:nvPr/>
                </p:nvSpPr>
                <p:spPr bwMode="ltGray">
                  <a:xfrm>
                    <a:off x="1890" y="588"/>
                    <a:ext cx="32" cy="34"/>
                  </a:xfrm>
                  <a:custGeom>
                    <a:avLst/>
                    <a:gdLst>
                      <a:gd name="T0" fmla="*/ 8 w 76"/>
                      <a:gd name="T1" fmla="*/ 18 h 104"/>
                      <a:gd name="T2" fmla="*/ 18 w 76"/>
                      <a:gd name="T3" fmla="*/ 0 h 104"/>
                      <a:gd name="T4" fmla="*/ 34 w 76"/>
                      <a:gd name="T5" fmla="*/ 18 h 104"/>
                      <a:gd name="T6" fmla="*/ 62 w 76"/>
                      <a:gd name="T7" fmla="*/ 4 h 104"/>
                      <a:gd name="T8" fmla="*/ 46 w 76"/>
                      <a:gd name="T9" fmla="*/ 34 h 104"/>
                      <a:gd name="T10" fmla="*/ 54 w 76"/>
                      <a:gd name="T11" fmla="*/ 48 h 104"/>
                      <a:gd name="T12" fmla="*/ 58 w 76"/>
                      <a:gd name="T13" fmla="*/ 60 h 104"/>
                      <a:gd name="T14" fmla="*/ 46 w 76"/>
                      <a:gd name="T15" fmla="*/ 74 h 104"/>
                      <a:gd name="T16" fmla="*/ 34 w 76"/>
                      <a:gd name="T17" fmla="*/ 60 h 104"/>
                      <a:gd name="T18" fmla="*/ 22 w 76"/>
                      <a:gd name="T19" fmla="*/ 48 h 104"/>
                      <a:gd name="T20" fmla="*/ 28 w 76"/>
                      <a:gd name="T21" fmla="*/ 68 h 104"/>
                      <a:gd name="T22" fmla="*/ 30 w 76"/>
                      <a:gd name="T23" fmla="*/ 74 h 104"/>
                      <a:gd name="T24" fmla="*/ 20 w 76"/>
                      <a:gd name="T25" fmla="*/ 104 h 104"/>
                      <a:gd name="T26" fmla="*/ 12 w 76"/>
                      <a:gd name="T27" fmla="*/ 102 h 104"/>
                      <a:gd name="T28" fmla="*/ 8 w 76"/>
                      <a:gd name="T29" fmla="*/ 90 h 104"/>
                      <a:gd name="T30" fmla="*/ 0 w 76"/>
                      <a:gd name="T31" fmla="*/ 54 h 104"/>
                      <a:gd name="T32" fmla="*/ 2 w 76"/>
                      <a:gd name="T33" fmla="*/ 30 h 104"/>
                      <a:gd name="T34" fmla="*/ 8 w 76"/>
                      <a:gd name="T35" fmla="*/ 18 h 1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6" name="Freeform 22"/>
                  <p:cNvSpPr>
                    <a:spLocks/>
                  </p:cNvSpPr>
                  <p:nvPr/>
                </p:nvSpPr>
                <p:spPr bwMode="ltGray">
                  <a:xfrm>
                    <a:off x="1944" y="569"/>
                    <a:ext cx="16" cy="20"/>
                  </a:xfrm>
                  <a:custGeom>
                    <a:avLst/>
                    <a:gdLst>
                      <a:gd name="T0" fmla="*/ 3 w 37"/>
                      <a:gd name="T1" fmla="*/ 28 h 61"/>
                      <a:gd name="T2" fmla="*/ 13 w 37"/>
                      <a:gd name="T3" fmla="*/ 0 h 61"/>
                      <a:gd name="T4" fmla="*/ 15 w 37"/>
                      <a:gd name="T5" fmla="*/ 28 h 61"/>
                      <a:gd name="T6" fmla="*/ 37 w 37"/>
                      <a:gd name="T7" fmla="*/ 38 h 61"/>
                      <a:gd name="T8" fmla="*/ 19 w 37"/>
                      <a:gd name="T9" fmla="*/ 44 h 61"/>
                      <a:gd name="T10" fmla="*/ 5 w 37"/>
                      <a:gd name="T11" fmla="*/ 58 h 61"/>
                      <a:gd name="T12" fmla="*/ 1 w 37"/>
                      <a:gd name="T13" fmla="*/ 34 h 61"/>
                      <a:gd name="T14" fmla="*/ 3 w 37"/>
                      <a:gd name="T15" fmla="*/ 28 h 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7" name="Freeform 23"/>
                  <p:cNvSpPr>
                    <a:spLocks/>
                  </p:cNvSpPr>
                  <p:nvPr/>
                </p:nvSpPr>
                <p:spPr bwMode="ltGray">
                  <a:xfrm>
                    <a:off x="1948" y="600"/>
                    <a:ext cx="20" cy="10"/>
                  </a:xfrm>
                  <a:custGeom>
                    <a:avLst/>
                    <a:gdLst>
                      <a:gd name="T0" fmla="*/ 7 w 49"/>
                      <a:gd name="T1" fmla="*/ 0 h 29"/>
                      <a:gd name="T2" fmla="*/ 29 w 49"/>
                      <a:gd name="T3" fmla="*/ 0 h 29"/>
                      <a:gd name="T4" fmla="*/ 49 w 49"/>
                      <a:gd name="T5" fmla="*/ 16 h 29"/>
                      <a:gd name="T6" fmla="*/ 35 w 49"/>
                      <a:gd name="T7" fmla="*/ 14 h 29"/>
                      <a:gd name="T8" fmla="*/ 3 w 49"/>
                      <a:gd name="T9" fmla="*/ 16 h 29"/>
                      <a:gd name="T10" fmla="*/ 7 w 49"/>
                      <a:gd name="T11" fmla="*/ 0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8" name="Freeform 24"/>
                  <p:cNvSpPr>
                    <a:spLocks/>
                  </p:cNvSpPr>
                  <p:nvPr/>
                </p:nvSpPr>
                <p:spPr bwMode="ltGray">
                  <a:xfrm>
                    <a:off x="1969" y="585"/>
                    <a:ext cx="26" cy="17"/>
                  </a:xfrm>
                  <a:custGeom>
                    <a:avLst/>
                    <a:gdLst>
                      <a:gd name="T0" fmla="*/ 21 w 61"/>
                      <a:gd name="T1" fmla="*/ 38 h 48"/>
                      <a:gd name="T2" fmla="*/ 15 w 61"/>
                      <a:gd name="T3" fmla="*/ 26 h 48"/>
                      <a:gd name="T4" fmla="*/ 3 w 61"/>
                      <a:gd name="T5" fmla="*/ 22 h 48"/>
                      <a:gd name="T6" fmla="*/ 13 w 61"/>
                      <a:gd name="T7" fmla="*/ 8 h 48"/>
                      <a:gd name="T8" fmla="*/ 25 w 61"/>
                      <a:gd name="T9" fmla="*/ 0 h 48"/>
                      <a:gd name="T10" fmla="*/ 49 w 61"/>
                      <a:gd name="T11" fmla="*/ 10 h 48"/>
                      <a:gd name="T12" fmla="*/ 53 w 61"/>
                      <a:gd name="T13" fmla="*/ 20 h 48"/>
                      <a:gd name="T14" fmla="*/ 61 w 61"/>
                      <a:gd name="T15" fmla="*/ 32 h 48"/>
                      <a:gd name="T16" fmla="*/ 41 w 61"/>
                      <a:gd name="T17" fmla="*/ 38 h 48"/>
                      <a:gd name="T18" fmla="*/ 23 w 61"/>
                      <a:gd name="T19" fmla="*/ 44 h 48"/>
                      <a:gd name="T20" fmla="*/ 21 w 61"/>
                      <a:gd name="T21" fmla="*/ 38 h 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9" name="Freeform 25"/>
                  <p:cNvSpPr>
                    <a:spLocks/>
                  </p:cNvSpPr>
                  <p:nvPr/>
                </p:nvSpPr>
                <p:spPr bwMode="ltGray">
                  <a:xfrm>
                    <a:off x="1976" y="593"/>
                    <a:ext cx="122" cy="61"/>
                  </a:xfrm>
                  <a:custGeom>
                    <a:avLst/>
                    <a:gdLst>
                      <a:gd name="T0" fmla="*/ 46 w 286"/>
                      <a:gd name="T1" fmla="*/ 28 h 182"/>
                      <a:gd name="T2" fmla="*/ 36 w 286"/>
                      <a:gd name="T3" fmla="*/ 14 h 182"/>
                      <a:gd name="T4" fmla="*/ 26 w 286"/>
                      <a:gd name="T5" fmla="*/ 30 h 182"/>
                      <a:gd name="T6" fmla="*/ 0 w 286"/>
                      <a:gd name="T7" fmla="*/ 24 h 182"/>
                      <a:gd name="T8" fmla="*/ 10 w 286"/>
                      <a:gd name="T9" fmla="*/ 42 h 182"/>
                      <a:gd name="T10" fmla="*/ 16 w 286"/>
                      <a:gd name="T11" fmla="*/ 62 h 182"/>
                      <a:gd name="T12" fmla="*/ 24 w 286"/>
                      <a:gd name="T13" fmla="*/ 48 h 182"/>
                      <a:gd name="T14" fmla="*/ 30 w 286"/>
                      <a:gd name="T15" fmla="*/ 44 h 182"/>
                      <a:gd name="T16" fmla="*/ 48 w 286"/>
                      <a:gd name="T17" fmla="*/ 56 h 182"/>
                      <a:gd name="T18" fmla="*/ 70 w 286"/>
                      <a:gd name="T19" fmla="*/ 62 h 182"/>
                      <a:gd name="T20" fmla="*/ 88 w 286"/>
                      <a:gd name="T21" fmla="*/ 72 h 182"/>
                      <a:gd name="T22" fmla="*/ 106 w 286"/>
                      <a:gd name="T23" fmla="*/ 102 h 182"/>
                      <a:gd name="T24" fmla="*/ 104 w 286"/>
                      <a:gd name="T25" fmla="*/ 122 h 182"/>
                      <a:gd name="T26" fmla="*/ 98 w 286"/>
                      <a:gd name="T27" fmla="*/ 134 h 182"/>
                      <a:gd name="T28" fmla="*/ 122 w 286"/>
                      <a:gd name="T29" fmla="*/ 128 h 182"/>
                      <a:gd name="T30" fmla="*/ 140 w 286"/>
                      <a:gd name="T31" fmla="*/ 140 h 182"/>
                      <a:gd name="T32" fmla="*/ 168 w 286"/>
                      <a:gd name="T33" fmla="*/ 148 h 182"/>
                      <a:gd name="T34" fmla="*/ 174 w 286"/>
                      <a:gd name="T35" fmla="*/ 146 h 182"/>
                      <a:gd name="T36" fmla="*/ 168 w 286"/>
                      <a:gd name="T37" fmla="*/ 134 h 182"/>
                      <a:gd name="T38" fmla="*/ 178 w 286"/>
                      <a:gd name="T39" fmla="*/ 136 h 182"/>
                      <a:gd name="T40" fmla="*/ 186 w 286"/>
                      <a:gd name="T41" fmla="*/ 118 h 182"/>
                      <a:gd name="T42" fmla="*/ 202 w 286"/>
                      <a:gd name="T43" fmla="*/ 122 h 182"/>
                      <a:gd name="T44" fmla="*/ 214 w 286"/>
                      <a:gd name="T45" fmla="*/ 130 h 182"/>
                      <a:gd name="T46" fmla="*/ 244 w 286"/>
                      <a:gd name="T47" fmla="*/ 168 h 182"/>
                      <a:gd name="T48" fmla="*/ 262 w 286"/>
                      <a:gd name="T49" fmla="*/ 178 h 182"/>
                      <a:gd name="T50" fmla="*/ 284 w 286"/>
                      <a:gd name="T51" fmla="*/ 170 h 182"/>
                      <a:gd name="T52" fmla="*/ 268 w 286"/>
                      <a:gd name="T53" fmla="*/ 160 h 182"/>
                      <a:gd name="T54" fmla="*/ 256 w 286"/>
                      <a:gd name="T55" fmla="*/ 138 h 182"/>
                      <a:gd name="T56" fmla="*/ 250 w 286"/>
                      <a:gd name="T57" fmla="*/ 132 h 182"/>
                      <a:gd name="T58" fmla="*/ 248 w 286"/>
                      <a:gd name="T59" fmla="*/ 122 h 182"/>
                      <a:gd name="T60" fmla="*/ 236 w 286"/>
                      <a:gd name="T61" fmla="*/ 116 h 182"/>
                      <a:gd name="T62" fmla="*/ 240 w 286"/>
                      <a:gd name="T63" fmla="*/ 96 h 182"/>
                      <a:gd name="T64" fmla="*/ 220 w 286"/>
                      <a:gd name="T65" fmla="*/ 86 h 182"/>
                      <a:gd name="T66" fmla="*/ 210 w 286"/>
                      <a:gd name="T67" fmla="*/ 70 h 182"/>
                      <a:gd name="T68" fmla="*/ 190 w 286"/>
                      <a:gd name="T69" fmla="*/ 54 h 182"/>
                      <a:gd name="T70" fmla="*/ 168 w 286"/>
                      <a:gd name="T71" fmla="*/ 38 h 182"/>
                      <a:gd name="T72" fmla="*/ 156 w 286"/>
                      <a:gd name="T73" fmla="*/ 34 h 182"/>
                      <a:gd name="T74" fmla="*/ 120 w 286"/>
                      <a:gd name="T75" fmla="*/ 16 h 182"/>
                      <a:gd name="T76" fmla="*/ 102 w 286"/>
                      <a:gd name="T77" fmla="*/ 4 h 182"/>
                      <a:gd name="T78" fmla="*/ 96 w 286"/>
                      <a:gd name="T79" fmla="*/ 0 h 182"/>
                      <a:gd name="T80" fmla="*/ 70 w 286"/>
                      <a:gd name="T81" fmla="*/ 10 h 182"/>
                      <a:gd name="T82" fmla="*/ 56 w 286"/>
                      <a:gd name="T83" fmla="*/ 32 h 182"/>
                      <a:gd name="T84" fmla="*/ 46 w 286"/>
                      <a:gd name="T85" fmla="*/ 28 h 1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70" name="Freeform 26"/>
                  <p:cNvSpPr>
                    <a:spLocks/>
                  </p:cNvSpPr>
                  <p:nvPr/>
                </p:nvSpPr>
                <p:spPr bwMode="ltGray">
                  <a:xfrm>
                    <a:off x="2082" y="599"/>
                    <a:ext cx="33" cy="26"/>
                  </a:xfrm>
                  <a:custGeom>
                    <a:avLst/>
                    <a:gdLst>
                      <a:gd name="T0" fmla="*/ 1 w 78"/>
                      <a:gd name="T1" fmla="*/ 58 h 78"/>
                      <a:gd name="T2" fmla="*/ 27 w 78"/>
                      <a:gd name="T3" fmla="*/ 60 h 78"/>
                      <a:gd name="T4" fmla="*/ 45 w 78"/>
                      <a:gd name="T5" fmla="*/ 48 h 78"/>
                      <a:gd name="T6" fmla="*/ 57 w 78"/>
                      <a:gd name="T7" fmla="*/ 30 h 78"/>
                      <a:gd name="T8" fmla="*/ 43 w 78"/>
                      <a:gd name="T9" fmla="*/ 14 h 78"/>
                      <a:gd name="T10" fmla="*/ 43 w 78"/>
                      <a:gd name="T11" fmla="*/ 4 h 78"/>
                      <a:gd name="T12" fmla="*/ 71 w 78"/>
                      <a:gd name="T13" fmla="*/ 26 h 78"/>
                      <a:gd name="T14" fmla="*/ 67 w 78"/>
                      <a:gd name="T15" fmla="*/ 54 h 78"/>
                      <a:gd name="T16" fmla="*/ 33 w 78"/>
                      <a:gd name="T17" fmla="*/ 78 h 78"/>
                      <a:gd name="T18" fmla="*/ 9 w 78"/>
                      <a:gd name="T19" fmla="*/ 66 h 78"/>
                      <a:gd name="T20" fmla="*/ 3 w 78"/>
                      <a:gd name="T21" fmla="*/ 62 h 78"/>
                      <a:gd name="T22" fmla="*/ 1 w 78"/>
                      <a:gd name="T23" fmla="*/ 58 h 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71" name="Freeform 27"/>
                  <p:cNvSpPr>
                    <a:spLocks/>
                  </p:cNvSpPr>
                  <p:nvPr/>
                </p:nvSpPr>
                <p:spPr bwMode="ltGray">
                  <a:xfrm>
                    <a:off x="2152" y="544"/>
                    <a:ext cx="8" cy="6"/>
                  </a:xfrm>
                  <a:custGeom>
                    <a:avLst/>
                    <a:gdLst>
                      <a:gd name="T0" fmla="*/ 3 w 17"/>
                      <a:gd name="T1" fmla="*/ 4 h 18"/>
                      <a:gd name="T2" fmla="*/ 3 w 17"/>
                      <a:gd name="T3" fmla="*/ 14 h 18"/>
                      <a:gd name="T4" fmla="*/ 3 w 17"/>
                      <a:gd name="T5" fmla="*/ 4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72" name="Freeform 28"/>
                  <p:cNvSpPr>
                    <a:spLocks/>
                  </p:cNvSpPr>
                  <p:nvPr/>
                </p:nvSpPr>
                <p:spPr bwMode="ltGray">
                  <a:xfrm>
                    <a:off x="2194" y="584"/>
                    <a:ext cx="11" cy="8"/>
                  </a:xfrm>
                  <a:custGeom>
                    <a:avLst/>
                    <a:gdLst>
                      <a:gd name="T0" fmla="*/ 8 w 26"/>
                      <a:gd name="T1" fmla="*/ 14 h 22"/>
                      <a:gd name="T2" fmla="*/ 14 w 26"/>
                      <a:gd name="T3" fmla="*/ 0 h 22"/>
                      <a:gd name="T4" fmla="*/ 14 w 26"/>
                      <a:gd name="T5" fmla="*/ 22 h 22"/>
                      <a:gd name="T6" fmla="*/ 8 w 26"/>
                      <a:gd name="T7" fmla="*/ 14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73" name="Freeform 29"/>
                  <p:cNvSpPr>
                    <a:spLocks/>
                  </p:cNvSpPr>
                  <p:nvPr/>
                </p:nvSpPr>
                <p:spPr bwMode="ltGray">
                  <a:xfrm>
                    <a:off x="2059" y="494"/>
                    <a:ext cx="8" cy="5"/>
                  </a:xfrm>
                  <a:custGeom>
                    <a:avLst/>
                    <a:gdLst>
                      <a:gd name="T0" fmla="*/ 7 w 20"/>
                      <a:gd name="T1" fmla="*/ 12 h 15"/>
                      <a:gd name="T2" fmla="*/ 17 w 20"/>
                      <a:gd name="T3" fmla="*/ 2 h 15"/>
                      <a:gd name="T4" fmla="*/ 9 w 20"/>
                      <a:gd name="T5" fmla="*/ 12 h 15"/>
                      <a:gd name="T6" fmla="*/ 7 w 20"/>
                      <a:gd name="T7" fmla="*/ 12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74" name="Freeform 30"/>
                  <p:cNvSpPr>
                    <a:spLocks/>
                  </p:cNvSpPr>
                  <p:nvPr/>
                </p:nvSpPr>
                <p:spPr bwMode="ltGray">
                  <a:xfrm>
                    <a:off x="1988" y="536"/>
                    <a:ext cx="8" cy="5"/>
                  </a:xfrm>
                  <a:custGeom>
                    <a:avLst/>
                    <a:gdLst>
                      <a:gd name="T0" fmla="*/ 7 w 20"/>
                      <a:gd name="T1" fmla="*/ 12 h 15"/>
                      <a:gd name="T2" fmla="*/ 15 w 20"/>
                      <a:gd name="T3" fmla="*/ 2 h 15"/>
                      <a:gd name="T4" fmla="*/ 15 w 20"/>
                      <a:gd name="T5" fmla="*/ 14 h 15"/>
                      <a:gd name="T6" fmla="*/ 7 w 20"/>
                      <a:gd name="T7" fmla="*/ 12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75" name="Freeform 31"/>
                  <p:cNvSpPr>
                    <a:spLocks/>
                  </p:cNvSpPr>
                  <p:nvPr/>
                </p:nvSpPr>
                <p:spPr bwMode="ltGray">
                  <a:xfrm>
                    <a:off x="1910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50 h 80"/>
                      <a:gd name="T2" fmla="*/ 14 w 80"/>
                      <a:gd name="T3" fmla="*/ 24 h 80"/>
                      <a:gd name="T4" fmla="*/ 26 w 80"/>
                      <a:gd name="T5" fmla="*/ 20 h 80"/>
                      <a:gd name="T6" fmla="*/ 48 w 80"/>
                      <a:gd name="T7" fmla="*/ 18 h 80"/>
                      <a:gd name="T8" fmla="*/ 58 w 80"/>
                      <a:gd name="T9" fmla="*/ 0 h 80"/>
                      <a:gd name="T10" fmla="*/ 80 w 80"/>
                      <a:gd name="T11" fmla="*/ 40 h 80"/>
                      <a:gd name="T12" fmla="*/ 70 w 80"/>
                      <a:gd name="T13" fmla="*/ 56 h 80"/>
                      <a:gd name="T14" fmla="*/ 54 w 80"/>
                      <a:gd name="T15" fmla="*/ 62 h 80"/>
                      <a:gd name="T16" fmla="*/ 48 w 80"/>
                      <a:gd name="T17" fmla="*/ 80 h 80"/>
                      <a:gd name="T18" fmla="*/ 32 w 80"/>
                      <a:gd name="T19" fmla="*/ 68 h 80"/>
                      <a:gd name="T20" fmla="*/ 38 w 80"/>
                      <a:gd name="T21" fmla="*/ 52 h 80"/>
                      <a:gd name="T22" fmla="*/ 30 w 80"/>
                      <a:gd name="T23" fmla="*/ 28 h 80"/>
                      <a:gd name="T24" fmla="*/ 20 w 80"/>
                      <a:gd name="T25" fmla="*/ 48 h 80"/>
                      <a:gd name="T26" fmla="*/ 8 w 80"/>
                      <a:gd name="T27" fmla="*/ 56 h 80"/>
                      <a:gd name="T28" fmla="*/ 0 w 80"/>
                      <a:gd name="T29" fmla="*/ 50 h 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76" name="Freeform 32"/>
                  <p:cNvSpPr>
                    <a:spLocks/>
                  </p:cNvSpPr>
                  <p:nvPr/>
                </p:nvSpPr>
                <p:spPr bwMode="ltGray">
                  <a:xfrm>
                    <a:off x="1899" y="466"/>
                    <a:ext cx="40" cy="58"/>
                  </a:xfrm>
                  <a:custGeom>
                    <a:avLst/>
                    <a:gdLst>
                      <a:gd name="T0" fmla="*/ 14 w 94"/>
                      <a:gd name="T1" fmla="*/ 96 h 174"/>
                      <a:gd name="T2" fmla="*/ 26 w 94"/>
                      <a:gd name="T3" fmla="*/ 128 h 174"/>
                      <a:gd name="T4" fmla="*/ 32 w 94"/>
                      <a:gd name="T5" fmla="*/ 108 h 174"/>
                      <a:gd name="T6" fmla="*/ 52 w 94"/>
                      <a:gd name="T7" fmla="*/ 100 h 174"/>
                      <a:gd name="T8" fmla="*/ 46 w 94"/>
                      <a:gd name="T9" fmla="*/ 124 h 174"/>
                      <a:gd name="T10" fmla="*/ 66 w 94"/>
                      <a:gd name="T11" fmla="*/ 126 h 174"/>
                      <a:gd name="T12" fmla="*/ 76 w 94"/>
                      <a:gd name="T13" fmla="*/ 142 h 174"/>
                      <a:gd name="T14" fmla="*/ 58 w 94"/>
                      <a:gd name="T15" fmla="*/ 148 h 174"/>
                      <a:gd name="T16" fmla="*/ 74 w 94"/>
                      <a:gd name="T17" fmla="*/ 174 h 174"/>
                      <a:gd name="T18" fmla="*/ 84 w 94"/>
                      <a:gd name="T19" fmla="*/ 154 h 174"/>
                      <a:gd name="T20" fmla="*/ 82 w 94"/>
                      <a:gd name="T21" fmla="*/ 112 h 174"/>
                      <a:gd name="T22" fmla="*/ 60 w 94"/>
                      <a:gd name="T23" fmla="*/ 106 h 174"/>
                      <a:gd name="T24" fmla="*/ 50 w 94"/>
                      <a:gd name="T25" fmla="*/ 82 h 174"/>
                      <a:gd name="T26" fmla="*/ 34 w 94"/>
                      <a:gd name="T27" fmla="*/ 82 h 174"/>
                      <a:gd name="T28" fmla="*/ 30 w 94"/>
                      <a:gd name="T29" fmla="*/ 70 h 174"/>
                      <a:gd name="T30" fmla="*/ 42 w 94"/>
                      <a:gd name="T31" fmla="*/ 42 h 174"/>
                      <a:gd name="T32" fmla="*/ 30 w 94"/>
                      <a:gd name="T33" fmla="*/ 0 h 174"/>
                      <a:gd name="T34" fmla="*/ 18 w 94"/>
                      <a:gd name="T35" fmla="*/ 22 h 174"/>
                      <a:gd name="T36" fmla="*/ 4 w 94"/>
                      <a:gd name="T37" fmla="*/ 46 h 174"/>
                      <a:gd name="T38" fmla="*/ 14 w 94"/>
                      <a:gd name="T39" fmla="*/ 76 h 174"/>
                      <a:gd name="T40" fmla="*/ 14 w 94"/>
                      <a:gd name="T41" fmla="*/ 96 h 1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77" name="Freeform 33"/>
                  <p:cNvSpPr>
                    <a:spLocks/>
                  </p:cNvSpPr>
                  <p:nvPr/>
                </p:nvSpPr>
                <p:spPr bwMode="ltGray">
                  <a:xfrm>
                    <a:off x="1909" y="508"/>
                    <a:ext cx="14" cy="17"/>
                  </a:xfrm>
                  <a:custGeom>
                    <a:avLst/>
                    <a:gdLst>
                      <a:gd name="T0" fmla="*/ 6 w 32"/>
                      <a:gd name="T1" fmla="*/ 24 h 50"/>
                      <a:gd name="T2" fmla="*/ 12 w 32"/>
                      <a:gd name="T3" fmla="*/ 0 h 50"/>
                      <a:gd name="T4" fmla="*/ 20 w 32"/>
                      <a:gd name="T5" fmla="*/ 16 h 50"/>
                      <a:gd name="T6" fmla="*/ 22 w 32"/>
                      <a:gd name="T7" fmla="*/ 24 h 50"/>
                      <a:gd name="T8" fmla="*/ 28 w 32"/>
                      <a:gd name="T9" fmla="*/ 26 h 50"/>
                      <a:gd name="T10" fmla="*/ 32 w 32"/>
                      <a:gd name="T11" fmla="*/ 38 h 50"/>
                      <a:gd name="T12" fmla="*/ 18 w 32"/>
                      <a:gd name="T13" fmla="*/ 50 h 50"/>
                      <a:gd name="T14" fmla="*/ 6 w 32"/>
                      <a:gd name="T15" fmla="*/ 24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78" name="Freeform 34"/>
                  <p:cNvSpPr>
                    <a:spLocks/>
                  </p:cNvSpPr>
                  <p:nvPr/>
                </p:nvSpPr>
                <p:spPr bwMode="ltGray">
                  <a:xfrm>
                    <a:off x="1881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44 h 50"/>
                      <a:gd name="T2" fmla="*/ 22 w 43"/>
                      <a:gd name="T3" fmla="*/ 20 h 50"/>
                      <a:gd name="T4" fmla="*/ 36 w 43"/>
                      <a:gd name="T5" fmla="*/ 0 h 50"/>
                      <a:gd name="T6" fmla="*/ 24 w 43"/>
                      <a:gd name="T7" fmla="*/ 28 h 50"/>
                      <a:gd name="T8" fmla="*/ 2 w 43"/>
                      <a:gd name="T9" fmla="*/ 50 h 50"/>
                      <a:gd name="T10" fmla="*/ 0 w 43"/>
                      <a:gd name="T11" fmla="*/ 44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79" name="Freeform 35"/>
                  <p:cNvSpPr>
                    <a:spLocks/>
                  </p:cNvSpPr>
                  <p:nvPr/>
                </p:nvSpPr>
                <p:spPr bwMode="ltGray">
                  <a:xfrm>
                    <a:off x="2930" y="489"/>
                    <a:ext cx="299" cy="179"/>
                  </a:xfrm>
                  <a:custGeom>
                    <a:avLst/>
                    <a:gdLst>
                      <a:gd name="T0" fmla="*/ 21 w 471"/>
                      <a:gd name="T1" fmla="*/ 280 h 281"/>
                      <a:gd name="T2" fmla="*/ 24 w 471"/>
                      <a:gd name="T3" fmla="*/ 250 h 281"/>
                      <a:gd name="T4" fmla="*/ 22 w 471"/>
                      <a:gd name="T5" fmla="*/ 245 h 281"/>
                      <a:gd name="T6" fmla="*/ 16 w 471"/>
                      <a:gd name="T7" fmla="*/ 218 h 281"/>
                      <a:gd name="T8" fmla="*/ 4 w 471"/>
                      <a:gd name="T9" fmla="*/ 215 h 281"/>
                      <a:gd name="T10" fmla="*/ 0 w 471"/>
                      <a:gd name="T11" fmla="*/ 191 h 281"/>
                      <a:gd name="T12" fmla="*/ 12 w 471"/>
                      <a:gd name="T13" fmla="*/ 180 h 281"/>
                      <a:gd name="T14" fmla="*/ 6 w 471"/>
                      <a:gd name="T15" fmla="*/ 165 h 281"/>
                      <a:gd name="T16" fmla="*/ 2 w 471"/>
                      <a:gd name="T17" fmla="*/ 160 h 281"/>
                      <a:gd name="T18" fmla="*/ 28 w 471"/>
                      <a:gd name="T19" fmla="*/ 120 h 281"/>
                      <a:gd name="T20" fmla="*/ 44 w 471"/>
                      <a:gd name="T21" fmla="*/ 96 h 281"/>
                      <a:gd name="T22" fmla="*/ 42 w 471"/>
                      <a:gd name="T23" fmla="*/ 70 h 281"/>
                      <a:gd name="T24" fmla="*/ 24 w 471"/>
                      <a:gd name="T25" fmla="*/ 43 h 281"/>
                      <a:gd name="T26" fmla="*/ 20 w 471"/>
                      <a:gd name="T27" fmla="*/ 32 h 281"/>
                      <a:gd name="T28" fmla="*/ 26 w 471"/>
                      <a:gd name="T29" fmla="*/ 36 h 281"/>
                      <a:gd name="T30" fmla="*/ 48 w 471"/>
                      <a:gd name="T31" fmla="*/ 35 h 281"/>
                      <a:gd name="T32" fmla="*/ 64 w 471"/>
                      <a:gd name="T33" fmla="*/ 11 h 281"/>
                      <a:gd name="T34" fmla="*/ 82 w 471"/>
                      <a:gd name="T35" fmla="*/ 0 h 281"/>
                      <a:gd name="T36" fmla="*/ 88 w 471"/>
                      <a:gd name="T37" fmla="*/ 2 h 281"/>
                      <a:gd name="T38" fmla="*/ 92 w 471"/>
                      <a:gd name="T39" fmla="*/ 9 h 281"/>
                      <a:gd name="T40" fmla="*/ 98 w 471"/>
                      <a:gd name="T41" fmla="*/ 5 h 281"/>
                      <a:gd name="T42" fmla="*/ 110 w 471"/>
                      <a:gd name="T43" fmla="*/ 8 h 281"/>
                      <a:gd name="T44" fmla="*/ 116 w 471"/>
                      <a:gd name="T45" fmla="*/ 9 h 281"/>
                      <a:gd name="T46" fmla="*/ 141 w 471"/>
                      <a:gd name="T47" fmla="*/ 14 h 281"/>
                      <a:gd name="T48" fmla="*/ 155 w 471"/>
                      <a:gd name="T49" fmla="*/ 24 h 281"/>
                      <a:gd name="T50" fmla="*/ 167 w 471"/>
                      <a:gd name="T51" fmla="*/ 17 h 281"/>
                      <a:gd name="T52" fmla="*/ 173 w 471"/>
                      <a:gd name="T53" fmla="*/ 14 h 281"/>
                      <a:gd name="T54" fmla="*/ 195 w 471"/>
                      <a:gd name="T55" fmla="*/ 14 h 281"/>
                      <a:gd name="T56" fmla="*/ 211 w 471"/>
                      <a:gd name="T57" fmla="*/ 32 h 281"/>
                      <a:gd name="T58" fmla="*/ 231 w 471"/>
                      <a:gd name="T59" fmla="*/ 59 h 281"/>
                      <a:gd name="T60" fmla="*/ 245 w 471"/>
                      <a:gd name="T61" fmla="*/ 70 h 281"/>
                      <a:gd name="T62" fmla="*/ 257 w 471"/>
                      <a:gd name="T63" fmla="*/ 68 h 281"/>
                      <a:gd name="T64" fmla="*/ 270 w 471"/>
                      <a:gd name="T65" fmla="*/ 65 h 281"/>
                      <a:gd name="T66" fmla="*/ 290 w 471"/>
                      <a:gd name="T67" fmla="*/ 71 h 281"/>
                      <a:gd name="T68" fmla="*/ 300 w 471"/>
                      <a:gd name="T69" fmla="*/ 81 h 281"/>
                      <a:gd name="T70" fmla="*/ 308 w 471"/>
                      <a:gd name="T71" fmla="*/ 90 h 281"/>
                      <a:gd name="T72" fmla="*/ 318 w 471"/>
                      <a:gd name="T73" fmla="*/ 111 h 281"/>
                      <a:gd name="T74" fmla="*/ 322 w 471"/>
                      <a:gd name="T75" fmla="*/ 120 h 281"/>
                      <a:gd name="T76" fmla="*/ 324 w 471"/>
                      <a:gd name="T77" fmla="*/ 125 h 281"/>
                      <a:gd name="T78" fmla="*/ 310 w 471"/>
                      <a:gd name="T79" fmla="*/ 142 h 281"/>
                      <a:gd name="T80" fmla="*/ 322 w 471"/>
                      <a:gd name="T81" fmla="*/ 141 h 281"/>
                      <a:gd name="T82" fmla="*/ 342 w 471"/>
                      <a:gd name="T83" fmla="*/ 155 h 281"/>
                      <a:gd name="T84" fmla="*/ 364 w 471"/>
                      <a:gd name="T85" fmla="*/ 157 h 281"/>
                      <a:gd name="T86" fmla="*/ 380 w 471"/>
                      <a:gd name="T87" fmla="*/ 168 h 281"/>
                      <a:gd name="T88" fmla="*/ 382 w 471"/>
                      <a:gd name="T89" fmla="*/ 172 h 281"/>
                      <a:gd name="T90" fmla="*/ 382 w 471"/>
                      <a:gd name="T91" fmla="*/ 176 h 281"/>
                      <a:gd name="T92" fmla="*/ 394 w 471"/>
                      <a:gd name="T93" fmla="*/ 172 h 281"/>
                      <a:gd name="T94" fmla="*/ 400 w 471"/>
                      <a:gd name="T95" fmla="*/ 171 h 281"/>
                      <a:gd name="T96" fmla="*/ 439 w 471"/>
                      <a:gd name="T97" fmla="*/ 185 h 281"/>
                      <a:gd name="T98" fmla="*/ 447 w 471"/>
                      <a:gd name="T99" fmla="*/ 199 h 281"/>
                      <a:gd name="T100" fmla="*/ 465 w 471"/>
                      <a:gd name="T101" fmla="*/ 201 h 281"/>
                      <a:gd name="T102" fmla="*/ 471 w 471"/>
                      <a:gd name="T103" fmla="*/ 215 h 281"/>
                      <a:gd name="T104" fmla="*/ 451 w 471"/>
                      <a:gd name="T105" fmla="*/ 258 h 281"/>
                      <a:gd name="T106" fmla="*/ 435 w 471"/>
                      <a:gd name="T107" fmla="*/ 281 h 28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</a:cxnLst>
                    <a:rect l="0" t="0" r="r" b="b"/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80" name="Freeform 36"/>
                  <p:cNvSpPr>
                    <a:spLocks/>
                  </p:cNvSpPr>
                  <p:nvPr/>
                </p:nvSpPr>
                <p:spPr bwMode="ltGray">
                  <a:xfrm>
                    <a:off x="2534" y="242"/>
                    <a:ext cx="420" cy="283"/>
                  </a:xfrm>
                  <a:custGeom>
                    <a:avLst/>
                    <a:gdLst>
                      <a:gd name="T0" fmla="*/ 406 w 984"/>
                      <a:gd name="T1" fmla="*/ 6 h 844"/>
                      <a:gd name="T2" fmla="*/ 502 w 984"/>
                      <a:gd name="T3" fmla="*/ 34 h 844"/>
                      <a:gd name="T4" fmla="*/ 550 w 984"/>
                      <a:gd name="T5" fmla="*/ 38 h 844"/>
                      <a:gd name="T6" fmla="*/ 578 w 984"/>
                      <a:gd name="T7" fmla="*/ 130 h 844"/>
                      <a:gd name="T8" fmla="*/ 586 w 984"/>
                      <a:gd name="T9" fmla="*/ 90 h 844"/>
                      <a:gd name="T10" fmla="*/ 606 w 984"/>
                      <a:gd name="T11" fmla="*/ 70 h 844"/>
                      <a:gd name="T12" fmla="*/ 642 w 984"/>
                      <a:gd name="T13" fmla="*/ 126 h 844"/>
                      <a:gd name="T14" fmla="*/ 682 w 984"/>
                      <a:gd name="T15" fmla="*/ 98 h 844"/>
                      <a:gd name="T16" fmla="*/ 706 w 984"/>
                      <a:gd name="T17" fmla="*/ 86 h 844"/>
                      <a:gd name="T18" fmla="*/ 762 w 984"/>
                      <a:gd name="T19" fmla="*/ 2 h 844"/>
                      <a:gd name="T20" fmla="*/ 798 w 984"/>
                      <a:gd name="T21" fmla="*/ 70 h 844"/>
                      <a:gd name="T22" fmla="*/ 798 w 984"/>
                      <a:gd name="T23" fmla="*/ 130 h 844"/>
                      <a:gd name="T24" fmla="*/ 790 w 984"/>
                      <a:gd name="T25" fmla="*/ 158 h 844"/>
                      <a:gd name="T26" fmla="*/ 766 w 984"/>
                      <a:gd name="T27" fmla="*/ 162 h 844"/>
                      <a:gd name="T28" fmla="*/ 762 w 984"/>
                      <a:gd name="T29" fmla="*/ 186 h 844"/>
                      <a:gd name="T30" fmla="*/ 802 w 984"/>
                      <a:gd name="T31" fmla="*/ 226 h 844"/>
                      <a:gd name="T32" fmla="*/ 786 w 984"/>
                      <a:gd name="T33" fmla="*/ 322 h 844"/>
                      <a:gd name="T34" fmla="*/ 830 w 984"/>
                      <a:gd name="T35" fmla="*/ 414 h 844"/>
                      <a:gd name="T36" fmla="*/ 854 w 984"/>
                      <a:gd name="T37" fmla="*/ 450 h 844"/>
                      <a:gd name="T38" fmla="*/ 830 w 984"/>
                      <a:gd name="T39" fmla="*/ 450 h 844"/>
                      <a:gd name="T40" fmla="*/ 746 w 984"/>
                      <a:gd name="T41" fmla="*/ 378 h 844"/>
                      <a:gd name="T42" fmla="*/ 678 w 984"/>
                      <a:gd name="T43" fmla="*/ 402 h 844"/>
                      <a:gd name="T44" fmla="*/ 590 w 984"/>
                      <a:gd name="T45" fmla="*/ 442 h 844"/>
                      <a:gd name="T46" fmla="*/ 642 w 984"/>
                      <a:gd name="T47" fmla="*/ 578 h 844"/>
                      <a:gd name="T48" fmla="*/ 710 w 984"/>
                      <a:gd name="T49" fmla="*/ 610 h 844"/>
                      <a:gd name="T50" fmla="*/ 738 w 984"/>
                      <a:gd name="T51" fmla="*/ 550 h 844"/>
                      <a:gd name="T52" fmla="*/ 774 w 984"/>
                      <a:gd name="T53" fmla="*/ 570 h 844"/>
                      <a:gd name="T54" fmla="*/ 766 w 984"/>
                      <a:gd name="T55" fmla="*/ 630 h 844"/>
                      <a:gd name="T56" fmla="*/ 802 w 984"/>
                      <a:gd name="T57" fmla="*/ 670 h 844"/>
                      <a:gd name="T58" fmla="*/ 838 w 984"/>
                      <a:gd name="T59" fmla="*/ 658 h 844"/>
                      <a:gd name="T60" fmla="*/ 922 w 984"/>
                      <a:gd name="T61" fmla="*/ 806 h 844"/>
                      <a:gd name="T62" fmla="*/ 942 w 984"/>
                      <a:gd name="T63" fmla="*/ 826 h 844"/>
                      <a:gd name="T64" fmla="*/ 874 w 984"/>
                      <a:gd name="T65" fmla="*/ 810 h 844"/>
                      <a:gd name="T66" fmla="*/ 830 w 984"/>
                      <a:gd name="T67" fmla="*/ 758 h 844"/>
                      <a:gd name="T68" fmla="*/ 778 w 984"/>
                      <a:gd name="T69" fmla="*/ 710 h 844"/>
                      <a:gd name="T70" fmla="*/ 702 w 984"/>
                      <a:gd name="T71" fmla="*/ 662 h 844"/>
                      <a:gd name="T72" fmla="*/ 614 w 984"/>
                      <a:gd name="T73" fmla="*/ 646 h 844"/>
                      <a:gd name="T74" fmla="*/ 506 w 984"/>
                      <a:gd name="T75" fmla="*/ 594 h 844"/>
                      <a:gd name="T76" fmla="*/ 462 w 984"/>
                      <a:gd name="T77" fmla="*/ 506 h 844"/>
                      <a:gd name="T78" fmla="*/ 430 w 984"/>
                      <a:gd name="T79" fmla="*/ 462 h 844"/>
                      <a:gd name="T80" fmla="*/ 382 w 984"/>
                      <a:gd name="T81" fmla="*/ 430 h 844"/>
                      <a:gd name="T82" fmla="*/ 342 w 984"/>
                      <a:gd name="T83" fmla="*/ 370 h 844"/>
                      <a:gd name="T84" fmla="*/ 354 w 984"/>
                      <a:gd name="T85" fmla="*/ 414 h 844"/>
                      <a:gd name="T86" fmla="*/ 418 w 984"/>
                      <a:gd name="T87" fmla="*/ 494 h 844"/>
                      <a:gd name="T88" fmla="*/ 422 w 984"/>
                      <a:gd name="T89" fmla="*/ 526 h 844"/>
                      <a:gd name="T90" fmla="*/ 394 w 984"/>
                      <a:gd name="T91" fmla="*/ 498 h 844"/>
                      <a:gd name="T92" fmla="*/ 354 w 984"/>
                      <a:gd name="T93" fmla="*/ 466 h 844"/>
                      <a:gd name="T94" fmla="*/ 314 w 984"/>
                      <a:gd name="T95" fmla="*/ 402 h 844"/>
                      <a:gd name="T96" fmla="*/ 266 w 984"/>
                      <a:gd name="T97" fmla="*/ 346 h 844"/>
                      <a:gd name="T98" fmla="*/ 210 w 984"/>
                      <a:gd name="T99" fmla="*/ 314 h 844"/>
                      <a:gd name="T100" fmla="*/ 154 w 984"/>
                      <a:gd name="T101" fmla="*/ 238 h 844"/>
                      <a:gd name="T102" fmla="*/ 66 w 984"/>
                      <a:gd name="T103" fmla="*/ 66 h 844"/>
                      <a:gd name="T104" fmla="*/ 34 w 984"/>
                      <a:gd name="T105" fmla="*/ 38 h 844"/>
                      <a:gd name="T106" fmla="*/ 46 w 984"/>
                      <a:gd name="T107" fmla="*/ 22 h 844"/>
                      <a:gd name="T108" fmla="*/ 102 w 984"/>
                      <a:gd name="T109" fmla="*/ 70 h 8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</a:cxnLst>
                    <a:rect l="0" t="0" r="r" b="b"/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81" name="Freeform 37"/>
                  <p:cNvSpPr>
                    <a:spLocks/>
                  </p:cNvSpPr>
                  <p:nvPr/>
                </p:nvSpPr>
                <p:spPr bwMode="ltGray">
                  <a:xfrm>
                    <a:off x="2405" y="445"/>
                    <a:ext cx="15" cy="16"/>
                  </a:xfrm>
                  <a:custGeom>
                    <a:avLst/>
                    <a:gdLst>
                      <a:gd name="T0" fmla="*/ 6 w 36"/>
                      <a:gd name="T1" fmla="*/ 28 h 48"/>
                      <a:gd name="T2" fmla="*/ 10 w 36"/>
                      <a:gd name="T3" fmla="*/ 48 h 48"/>
                      <a:gd name="T4" fmla="*/ 6 w 36"/>
                      <a:gd name="T5" fmla="*/ 28 h 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82" name="Freeform 38"/>
                  <p:cNvSpPr>
                    <a:spLocks/>
                  </p:cNvSpPr>
                  <p:nvPr/>
                </p:nvSpPr>
                <p:spPr bwMode="ltGray">
                  <a:xfrm>
                    <a:off x="2393" y="439"/>
                    <a:ext cx="16" cy="12"/>
                  </a:xfrm>
                  <a:custGeom>
                    <a:avLst/>
                    <a:gdLst>
                      <a:gd name="T0" fmla="*/ 0 w 36"/>
                      <a:gd name="T1" fmla="*/ 5 h 37"/>
                      <a:gd name="T2" fmla="*/ 12 w 36"/>
                      <a:gd name="T3" fmla="*/ 1 h 37"/>
                      <a:gd name="T4" fmla="*/ 36 w 36"/>
                      <a:gd name="T5" fmla="*/ 17 h 37"/>
                      <a:gd name="T6" fmla="*/ 8 w 36"/>
                      <a:gd name="T7" fmla="*/ 17 h 37"/>
                      <a:gd name="T8" fmla="*/ 0 w 36"/>
                      <a:gd name="T9" fmla="*/ 5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83" name="Freeform 39"/>
                  <p:cNvSpPr>
                    <a:spLocks/>
                  </p:cNvSpPr>
                  <p:nvPr/>
                </p:nvSpPr>
                <p:spPr bwMode="ltGray">
                  <a:xfrm>
                    <a:off x="2878" y="406"/>
                    <a:ext cx="73" cy="33"/>
                  </a:xfrm>
                  <a:custGeom>
                    <a:avLst/>
                    <a:gdLst>
                      <a:gd name="T0" fmla="*/ 0 w 170"/>
                      <a:gd name="T1" fmla="*/ 49 h 96"/>
                      <a:gd name="T2" fmla="*/ 28 w 170"/>
                      <a:gd name="T3" fmla="*/ 25 h 96"/>
                      <a:gd name="T4" fmla="*/ 56 w 170"/>
                      <a:gd name="T5" fmla="*/ 21 h 96"/>
                      <a:gd name="T6" fmla="*/ 80 w 170"/>
                      <a:gd name="T7" fmla="*/ 9 h 96"/>
                      <a:gd name="T8" fmla="*/ 64 w 170"/>
                      <a:gd name="T9" fmla="*/ 25 h 96"/>
                      <a:gd name="T10" fmla="*/ 124 w 170"/>
                      <a:gd name="T11" fmla="*/ 49 h 96"/>
                      <a:gd name="T12" fmla="*/ 160 w 170"/>
                      <a:gd name="T13" fmla="*/ 65 h 96"/>
                      <a:gd name="T14" fmla="*/ 116 w 170"/>
                      <a:gd name="T15" fmla="*/ 77 h 96"/>
                      <a:gd name="T16" fmla="*/ 88 w 170"/>
                      <a:gd name="T17" fmla="*/ 57 h 96"/>
                      <a:gd name="T18" fmla="*/ 76 w 170"/>
                      <a:gd name="T19" fmla="*/ 53 h 96"/>
                      <a:gd name="T20" fmla="*/ 24 w 170"/>
                      <a:gd name="T21" fmla="*/ 41 h 96"/>
                      <a:gd name="T22" fmla="*/ 0 w 170"/>
                      <a:gd name="T23" fmla="*/ 49 h 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84" name="Freeform 40"/>
                  <p:cNvSpPr>
                    <a:spLocks/>
                  </p:cNvSpPr>
                  <p:nvPr/>
                </p:nvSpPr>
                <p:spPr bwMode="ltGray">
                  <a:xfrm>
                    <a:off x="2955" y="433"/>
                    <a:ext cx="59" cy="15"/>
                  </a:xfrm>
                  <a:custGeom>
                    <a:avLst/>
                    <a:gdLst>
                      <a:gd name="T0" fmla="*/ 0 w 138"/>
                      <a:gd name="T1" fmla="*/ 0 h 44"/>
                      <a:gd name="T2" fmla="*/ 52 w 138"/>
                      <a:gd name="T3" fmla="*/ 4 h 44"/>
                      <a:gd name="T4" fmla="*/ 88 w 138"/>
                      <a:gd name="T5" fmla="*/ 24 h 44"/>
                      <a:gd name="T6" fmla="*/ 112 w 138"/>
                      <a:gd name="T7" fmla="*/ 20 h 44"/>
                      <a:gd name="T8" fmla="*/ 108 w 138"/>
                      <a:gd name="T9" fmla="*/ 44 h 44"/>
                      <a:gd name="T10" fmla="*/ 64 w 138"/>
                      <a:gd name="T11" fmla="*/ 40 h 44"/>
                      <a:gd name="T12" fmla="*/ 0 w 138"/>
                      <a:gd name="T13" fmla="*/ 36 h 44"/>
                      <a:gd name="T14" fmla="*/ 28 w 138"/>
                      <a:gd name="T15" fmla="*/ 20 h 44"/>
                      <a:gd name="T16" fmla="*/ 0 w 138"/>
                      <a:gd name="T17" fmla="*/ 0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85" name="Freeform 41"/>
                  <p:cNvSpPr>
                    <a:spLocks/>
                  </p:cNvSpPr>
                  <p:nvPr/>
                </p:nvSpPr>
                <p:spPr bwMode="ltGray">
                  <a:xfrm>
                    <a:off x="2924" y="441"/>
                    <a:ext cx="24" cy="14"/>
                  </a:xfrm>
                  <a:custGeom>
                    <a:avLst/>
                    <a:gdLst>
                      <a:gd name="T0" fmla="*/ 17 w 57"/>
                      <a:gd name="T1" fmla="*/ 25 h 42"/>
                      <a:gd name="T2" fmla="*/ 37 w 57"/>
                      <a:gd name="T3" fmla="*/ 13 h 42"/>
                      <a:gd name="T4" fmla="*/ 17 w 57"/>
                      <a:gd name="T5" fmla="*/ 25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86" name="Freeform 42"/>
                  <p:cNvSpPr>
                    <a:spLocks/>
                  </p:cNvSpPr>
                  <p:nvPr/>
                </p:nvSpPr>
                <p:spPr bwMode="ltGray">
                  <a:xfrm>
                    <a:off x="2908" y="398"/>
                    <a:ext cx="16" cy="18"/>
                  </a:xfrm>
                  <a:custGeom>
                    <a:avLst/>
                    <a:gdLst>
                      <a:gd name="T0" fmla="*/ 19 w 39"/>
                      <a:gd name="T1" fmla="*/ 32 h 52"/>
                      <a:gd name="T2" fmla="*/ 19 w 39"/>
                      <a:gd name="T3" fmla="*/ 0 h 52"/>
                      <a:gd name="T4" fmla="*/ 19 w 39"/>
                      <a:gd name="T5" fmla="*/ 32 h 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87" name="Freeform 43"/>
                  <p:cNvSpPr>
                    <a:spLocks/>
                  </p:cNvSpPr>
                  <p:nvPr/>
                </p:nvSpPr>
                <p:spPr bwMode="ltGray">
                  <a:xfrm>
                    <a:off x="3035" y="452"/>
                    <a:ext cx="19" cy="27"/>
                  </a:xfrm>
                  <a:custGeom>
                    <a:avLst/>
                    <a:gdLst>
                      <a:gd name="T0" fmla="*/ 4 w 44"/>
                      <a:gd name="T1" fmla="*/ 9 h 80"/>
                      <a:gd name="T2" fmla="*/ 20 w 44"/>
                      <a:gd name="T3" fmla="*/ 33 h 80"/>
                      <a:gd name="T4" fmla="*/ 24 w 44"/>
                      <a:gd name="T5" fmla="*/ 49 h 80"/>
                      <a:gd name="T6" fmla="*/ 36 w 44"/>
                      <a:gd name="T7" fmla="*/ 53 h 80"/>
                      <a:gd name="T8" fmla="*/ 24 w 44"/>
                      <a:gd name="T9" fmla="*/ 73 h 80"/>
                      <a:gd name="T10" fmla="*/ 0 w 44"/>
                      <a:gd name="T11" fmla="*/ 21 h 80"/>
                      <a:gd name="T12" fmla="*/ 4 w 44"/>
                      <a:gd name="T13" fmla="*/ 9 h 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88" name="Freeform 44"/>
                  <p:cNvSpPr>
                    <a:spLocks/>
                  </p:cNvSpPr>
                  <p:nvPr/>
                </p:nvSpPr>
                <p:spPr bwMode="ltGray">
                  <a:xfrm>
                    <a:off x="2696" y="247"/>
                    <a:ext cx="205" cy="41"/>
                  </a:xfrm>
                  <a:custGeom>
                    <a:avLst/>
                    <a:gdLst>
                      <a:gd name="T0" fmla="*/ 220 w 323"/>
                      <a:gd name="T1" fmla="*/ 1 h 64"/>
                      <a:gd name="T2" fmla="*/ 231 w 323"/>
                      <a:gd name="T3" fmla="*/ 8 h 64"/>
                      <a:gd name="T4" fmla="*/ 235 w 323"/>
                      <a:gd name="T5" fmla="*/ 0 h 64"/>
                      <a:gd name="T6" fmla="*/ 265 w 323"/>
                      <a:gd name="T7" fmla="*/ 0 h 64"/>
                      <a:gd name="T8" fmla="*/ 287 w 323"/>
                      <a:gd name="T9" fmla="*/ 17 h 64"/>
                      <a:gd name="T10" fmla="*/ 319 w 323"/>
                      <a:gd name="T11" fmla="*/ 10 h 64"/>
                      <a:gd name="T12" fmla="*/ 314 w 323"/>
                      <a:gd name="T13" fmla="*/ 29 h 64"/>
                      <a:gd name="T14" fmla="*/ 298 w 323"/>
                      <a:gd name="T15" fmla="*/ 46 h 64"/>
                      <a:gd name="T16" fmla="*/ 295 w 323"/>
                      <a:gd name="T17" fmla="*/ 29 h 64"/>
                      <a:gd name="T18" fmla="*/ 287 w 323"/>
                      <a:gd name="T19" fmla="*/ 31 h 64"/>
                      <a:gd name="T20" fmla="*/ 279 w 323"/>
                      <a:gd name="T21" fmla="*/ 29 h 64"/>
                      <a:gd name="T22" fmla="*/ 263 w 323"/>
                      <a:gd name="T23" fmla="*/ 21 h 64"/>
                      <a:gd name="T24" fmla="*/ 228 w 323"/>
                      <a:gd name="T25" fmla="*/ 38 h 64"/>
                      <a:gd name="T26" fmla="*/ 201 w 323"/>
                      <a:gd name="T27" fmla="*/ 44 h 64"/>
                      <a:gd name="T28" fmla="*/ 212 w 323"/>
                      <a:gd name="T29" fmla="*/ 57 h 64"/>
                      <a:gd name="T30" fmla="*/ 188 w 323"/>
                      <a:gd name="T31" fmla="*/ 63 h 64"/>
                      <a:gd name="T32" fmla="*/ 169 w 323"/>
                      <a:gd name="T33" fmla="*/ 61 h 64"/>
                      <a:gd name="T34" fmla="*/ 177 w 323"/>
                      <a:gd name="T35" fmla="*/ 57 h 64"/>
                      <a:gd name="T36" fmla="*/ 171 w 323"/>
                      <a:gd name="T37" fmla="*/ 40 h 64"/>
                      <a:gd name="T38" fmla="*/ 169 w 323"/>
                      <a:gd name="T39" fmla="*/ 31 h 64"/>
                      <a:gd name="T40" fmla="*/ 158 w 323"/>
                      <a:gd name="T41" fmla="*/ 23 h 64"/>
                      <a:gd name="T42" fmla="*/ 142 w 323"/>
                      <a:gd name="T43" fmla="*/ 27 h 64"/>
                      <a:gd name="T44" fmla="*/ 134 w 323"/>
                      <a:gd name="T45" fmla="*/ 27 h 64"/>
                      <a:gd name="T46" fmla="*/ 123 w 323"/>
                      <a:gd name="T47" fmla="*/ 25 h 64"/>
                      <a:gd name="T48" fmla="*/ 83 w 323"/>
                      <a:gd name="T49" fmla="*/ 2 h 64"/>
                      <a:gd name="T50" fmla="*/ 59 w 323"/>
                      <a:gd name="T51" fmla="*/ 14 h 64"/>
                      <a:gd name="T52" fmla="*/ 1 w 323"/>
                      <a:gd name="T53" fmla="*/ 0 h 64"/>
                      <a:gd name="T54" fmla="*/ 220 w 323"/>
                      <a:gd name="T55" fmla="*/ 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</a:cxnLst>
                    <a:rect l="0" t="0" r="r" b="b"/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89" name="Freeform 45"/>
                  <p:cNvSpPr>
                    <a:spLocks/>
                  </p:cNvSpPr>
                  <p:nvPr/>
                </p:nvSpPr>
                <p:spPr bwMode="ltGray">
                  <a:xfrm>
                    <a:off x="2515" y="246"/>
                    <a:ext cx="190" cy="20"/>
                  </a:xfrm>
                  <a:custGeom>
                    <a:avLst/>
                    <a:gdLst>
                      <a:gd name="T0" fmla="*/ 105 w 300"/>
                      <a:gd name="T1" fmla="*/ 31 h 31"/>
                      <a:gd name="T2" fmla="*/ 30 w 300"/>
                      <a:gd name="T3" fmla="*/ 1 h 31"/>
                      <a:gd name="T4" fmla="*/ 285 w 300"/>
                      <a:gd name="T5" fmla="*/ 0 h 31"/>
                      <a:gd name="T6" fmla="*/ 296 w 300"/>
                      <a:gd name="T7" fmla="*/ 14 h 31"/>
                      <a:gd name="T8" fmla="*/ 264 w 300"/>
                      <a:gd name="T9" fmla="*/ 16 h 31"/>
                      <a:gd name="T10" fmla="*/ 105 w 300"/>
                      <a:gd name="T11" fmla="*/ 31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90" name="Freeform 46"/>
                  <p:cNvSpPr>
                    <a:spLocks/>
                  </p:cNvSpPr>
                  <p:nvPr/>
                </p:nvSpPr>
                <p:spPr bwMode="ltGray">
                  <a:xfrm>
                    <a:off x="2096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25 h 29"/>
                      <a:gd name="T2" fmla="*/ 12 w 41"/>
                      <a:gd name="T3" fmla="*/ 29 h 29"/>
                      <a:gd name="T4" fmla="*/ 0 w 41"/>
                      <a:gd name="T5" fmla="*/ 25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91" name="Freeform 47"/>
                  <p:cNvSpPr>
                    <a:spLocks/>
                  </p:cNvSpPr>
                  <p:nvPr/>
                </p:nvSpPr>
                <p:spPr bwMode="ltGray">
                  <a:xfrm>
                    <a:off x="1606" y="246"/>
                    <a:ext cx="436" cy="152"/>
                  </a:xfrm>
                  <a:custGeom>
                    <a:avLst/>
                    <a:gdLst>
                      <a:gd name="T0" fmla="*/ 73 w 436"/>
                      <a:gd name="T1" fmla="*/ 1 h 152"/>
                      <a:gd name="T2" fmla="*/ 436 w 436"/>
                      <a:gd name="T3" fmla="*/ 0 h 152"/>
                      <a:gd name="T4" fmla="*/ 416 w 436"/>
                      <a:gd name="T5" fmla="*/ 54 h 152"/>
                      <a:gd name="T6" fmla="*/ 397 w 436"/>
                      <a:gd name="T7" fmla="*/ 68 h 152"/>
                      <a:gd name="T8" fmla="*/ 392 w 436"/>
                      <a:gd name="T9" fmla="*/ 70 h 152"/>
                      <a:gd name="T10" fmla="*/ 375 w 436"/>
                      <a:gd name="T11" fmla="*/ 73 h 152"/>
                      <a:gd name="T12" fmla="*/ 361 w 436"/>
                      <a:gd name="T13" fmla="*/ 88 h 152"/>
                      <a:gd name="T14" fmla="*/ 362 w 436"/>
                      <a:gd name="T15" fmla="*/ 99 h 152"/>
                      <a:gd name="T16" fmla="*/ 364 w 436"/>
                      <a:gd name="T17" fmla="*/ 107 h 152"/>
                      <a:gd name="T18" fmla="*/ 366 w 436"/>
                      <a:gd name="T19" fmla="*/ 113 h 152"/>
                      <a:gd name="T20" fmla="*/ 362 w 436"/>
                      <a:gd name="T21" fmla="*/ 122 h 152"/>
                      <a:gd name="T22" fmla="*/ 351 w 436"/>
                      <a:gd name="T23" fmla="*/ 120 h 152"/>
                      <a:gd name="T24" fmla="*/ 342 w 436"/>
                      <a:gd name="T25" fmla="*/ 129 h 152"/>
                      <a:gd name="T26" fmla="*/ 347 w 436"/>
                      <a:gd name="T27" fmla="*/ 105 h 152"/>
                      <a:gd name="T28" fmla="*/ 338 w 436"/>
                      <a:gd name="T29" fmla="*/ 100 h 152"/>
                      <a:gd name="T30" fmla="*/ 344 w 436"/>
                      <a:gd name="T31" fmla="*/ 93 h 152"/>
                      <a:gd name="T32" fmla="*/ 342 w 436"/>
                      <a:gd name="T33" fmla="*/ 89 h 152"/>
                      <a:gd name="T34" fmla="*/ 320 w 436"/>
                      <a:gd name="T35" fmla="*/ 94 h 152"/>
                      <a:gd name="T36" fmla="*/ 317 w 436"/>
                      <a:gd name="T37" fmla="*/ 85 h 152"/>
                      <a:gd name="T38" fmla="*/ 297 w 436"/>
                      <a:gd name="T39" fmla="*/ 94 h 152"/>
                      <a:gd name="T40" fmla="*/ 320 w 436"/>
                      <a:gd name="T41" fmla="*/ 103 h 152"/>
                      <a:gd name="T42" fmla="*/ 305 w 436"/>
                      <a:gd name="T43" fmla="*/ 117 h 152"/>
                      <a:gd name="T44" fmla="*/ 311 w 436"/>
                      <a:gd name="T45" fmla="*/ 126 h 152"/>
                      <a:gd name="T46" fmla="*/ 315 w 436"/>
                      <a:gd name="T47" fmla="*/ 138 h 152"/>
                      <a:gd name="T48" fmla="*/ 309 w 436"/>
                      <a:gd name="T49" fmla="*/ 139 h 152"/>
                      <a:gd name="T50" fmla="*/ 314 w 436"/>
                      <a:gd name="T51" fmla="*/ 144 h 152"/>
                      <a:gd name="T52" fmla="*/ 307 w 436"/>
                      <a:gd name="T53" fmla="*/ 152 h 152"/>
                      <a:gd name="T54" fmla="*/ 0 w 436"/>
                      <a:gd name="T55" fmla="*/ 149 h 152"/>
                      <a:gd name="T56" fmla="*/ 73 w 436"/>
                      <a:gd name="T57" fmla="*/ 1 h 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92" name="Freeform 48"/>
                  <p:cNvSpPr>
                    <a:spLocks/>
                  </p:cNvSpPr>
                  <p:nvPr/>
                </p:nvSpPr>
                <p:spPr bwMode="ltGray">
                  <a:xfrm>
                    <a:off x="2043" y="241"/>
                    <a:ext cx="20" cy="55"/>
                  </a:xfrm>
                  <a:custGeom>
                    <a:avLst/>
                    <a:gdLst>
                      <a:gd name="T0" fmla="*/ 5 w 47"/>
                      <a:gd name="T1" fmla="*/ 156 h 165"/>
                      <a:gd name="T2" fmla="*/ 15 w 47"/>
                      <a:gd name="T3" fmla="*/ 108 h 165"/>
                      <a:gd name="T4" fmla="*/ 17 w 47"/>
                      <a:gd name="T5" fmla="*/ 68 h 165"/>
                      <a:gd name="T6" fmla="*/ 11 w 47"/>
                      <a:gd name="T7" fmla="*/ 40 h 165"/>
                      <a:gd name="T8" fmla="*/ 17 w 47"/>
                      <a:gd name="T9" fmla="*/ 12 h 165"/>
                      <a:gd name="T10" fmla="*/ 21 w 47"/>
                      <a:gd name="T11" fmla="*/ 0 h 165"/>
                      <a:gd name="T12" fmla="*/ 31 w 47"/>
                      <a:gd name="T13" fmla="*/ 30 h 165"/>
                      <a:gd name="T14" fmla="*/ 47 w 47"/>
                      <a:gd name="T15" fmla="*/ 98 h 165"/>
                      <a:gd name="T16" fmla="*/ 31 w 47"/>
                      <a:gd name="T17" fmla="*/ 108 h 165"/>
                      <a:gd name="T18" fmla="*/ 23 w 47"/>
                      <a:gd name="T19" fmla="*/ 126 h 165"/>
                      <a:gd name="T20" fmla="*/ 21 w 47"/>
                      <a:gd name="T21" fmla="*/ 132 h 165"/>
                      <a:gd name="T22" fmla="*/ 27 w 47"/>
                      <a:gd name="T23" fmla="*/ 134 h 165"/>
                      <a:gd name="T24" fmla="*/ 31 w 47"/>
                      <a:gd name="T25" fmla="*/ 146 h 165"/>
                      <a:gd name="T26" fmla="*/ 13 w 47"/>
                      <a:gd name="T27" fmla="*/ 148 h 165"/>
                      <a:gd name="T28" fmla="*/ 7 w 47"/>
                      <a:gd name="T29" fmla="*/ 160 h 165"/>
                      <a:gd name="T30" fmla="*/ 3 w 47"/>
                      <a:gd name="T31" fmla="*/ 154 h 165"/>
                      <a:gd name="T32" fmla="*/ 5 w 47"/>
                      <a:gd name="T33" fmla="*/ 156 h 1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93" name="Freeform 49"/>
                  <p:cNvSpPr>
                    <a:spLocks/>
                  </p:cNvSpPr>
                  <p:nvPr/>
                </p:nvSpPr>
                <p:spPr bwMode="ltGray">
                  <a:xfrm>
                    <a:off x="2031" y="287"/>
                    <a:ext cx="59" cy="34"/>
                  </a:xfrm>
                  <a:custGeom>
                    <a:avLst/>
                    <a:gdLst>
                      <a:gd name="T0" fmla="*/ 26 w 138"/>
                      <a:gd name="T1" fmla="*/ 61 h 103"/>
                      <a:gd name="T2" fmla="*/ 30 w 138"/>
                      <a:gd name="T3" fmla="*/ 43 h 103"/>
                      <a:gd name="T4" fmla="*/ 50 w 138"/>
                      <a:gd name="T5" fmla="*/ 33 h 103"/>
                      <a:gd name="T6" fmla="*/ 54 w 138"/>
                      <a:gd name="T7" fmla="*/ 45 h 103"/>
                      <a:gd name="T8" fmla="*/ 66 w 138"/>
                      <a:gd name="T9" fmla="*/ 49 h 103"/>
                      <a:gd name="T10" fmla="*/ 80 w 138"/>
                      <a:gd name="T11" fmla="*/ 55 h 103"/>
                      <a:gd name="T12" fmla="*/ 116 w 138"/>
                      <a:gd name="T13" fmla="*/ 33 h 103"/>
                      <a:gd name="T14" fmla="*/ 130 w 138"/>
                      <a:gd name="T15" fmla="*/ 17 h 103"/>
                      <a:gd name="T16" fmla="*/ 138 w 138"/>
                      <a:gd name="T17" fmla="*/ 11 h 103"/>
                      <a:gd name="T18" fmla="*/ 106 w 138"/>
                      <a:gd name="T19" fmla="*/ 49 h 103"/>
                      <a:gd name="T20" fmla="*/ 84 w 138"/>
                      <a:gd name="T21" fmla="*/ 67 h 103"/>
                      <a:gd name="T22" fmla="*/ 66 w 138"/>
                      <a:gd name="T23" fmla="*/ 81 h 103"/>
                      <a:gd name="T24" fmla="*/ 48 w 138"/>
                      <a:gd name="T25" fmla="*/ 103 h 103"/>
                      <a:gd name="T26" fmla="*/ 26 w 138"/>
                      <a:gd name="T27" fmla="*/ 89 h 103"/>
                      <a:gd name="T28" fmla="*/ 20 w 138"/>
                      <a:gd name="T29" fmla="*/ 87 h 103"/>
                      <a:gd name="T30" fmla="*/ 22 w 138"/>
                      <a:gd name="T31" fmla="*/ 97 h 103"/>
                      <a:gd name="T32" fmla="*/ 0 w 138"/>
                      <a:gd name="T33" fmla="*/ 97 h 103"/>
                      <a:gd name="T34" fmla="*/ 10 w 138"/>
                      <a:gd name="T35" fmla="*/ 79 h 103"/>
                      <a:gd name="T36" fmla="*/ 26 w 138"/>
                      <a:gd name="T37" fmla="*/ 61 h 1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94" name="Freeform 50"/>
                  <p:cNvSpPr>
                    <a:spLocks/>
                  </p:cNvSpPr>
                  <p:nvPr/>
                </p:nvSpPr>
                <p:spPr bwMode="ltGray">
                  <a:xfrm>
                    <a:off x="1968" y="319"/>
                    <a:ext cx="80" cy="72"/>
                  </a:xfrm>
                  <a:custGeom>
                    <a:avLst/>
                    <a:gdLst>
                      <a:gd name="T0" fmla="*/ 158 w 188"/>
                      <a:gd name="T1" fmla="*/ 24 h 214"/>
                      <a:gd name="T2" fmla="*/ 160 w 188"/>
                      <a:gd name="T3" fmla="*/ 6 h 214"/>
                      <a:gd name="T4" fmla="*/ 170 w 188"/>
                      <a:gd name="T5" fmla="*/ 0 h 214"/>
                      <a:gd name="T6" fmla="*/ 182 w 188"/>
                      <a:gd name="T7" fmla="*/ 24 h 214"/>
                      <a:gd name="T8" fmla="*/ 188 w 188"/>
                      <a:gd name="T9" fmla="*/ 42 h 214"/>
                      <a:gd name="T10" fmla="*/ 178 w 188"/>
                      <a:gd name="T11" fmla="*/ 58 h 214"/>
                      <a:gd name="T12" fmla="*/ 170 w 188"/>
                      <a:gd name="T13" fmla="*/ 76 h 214"/>
                      <a:gd name="T14" fmla="*/ 162 w 188"/>
                      <a:gd name="T15" fmla="*/ 126 h 214"/>
                      <a:gd name="T16" fmla="*/ 144 w 188"/>
                      <a:gd name="T17" fmla="*/ 136 h 214"/>
                      <a:gd name="T18" fmla="*/ 120 w 188"/>
                      <a:gd name="T19" fmla="*/ 138 h 214"/>
                      <a:gd name="T20" fmla="*/ 112 w 188"/>
                      <a:gd name="T21" fmla="*/ 124 h 214"/>
                      <a:gd name="T22" fmla="*/ 102 w 188"/>
                      <a:gd name="T23" fmla="*/ 146 h 214"/>
                      <a:gd name="T24" fmla="*/ 90 w 188"/>
                      <a:gd name="T25" fmla="*/ 150 h 214"/>
                      <a:gd name="T26" fmla="*/ 80 w 188"/>
                      <a:gd name="T27" fmla="*/ 132 h 214"/>
                      <a:gd name="T28" fmla="*/ 58 w 188"/>
                      <a:gd name="T29" fmla="*/ 144 h 214"/>
                      <a:gd name="T30" fmla="*/ 76 w 188"/>
                      <a:gd name="T31" fmla="*/ 142 h 214"/>
                      <a:gd name="T32" fmla="*/ 78 w 188"/>
                      <a:gd name="T33" fmla="*/ 160 h 214"/>
                      <a:gd name="T34" fmla="*/ 58 w 188"/>
                      <a:gd name="T35" fmla="*/ 166 h 214"/>
                      <a:gd name="T36" fmla="*/ 34 w 188"/>
                      <a:gd name="T37" fmla="*/ 166 h 214"/>
                      <a:gd name="T38" fmla="*/ 36 w 188"/>
                      <a:gd name="T39" fmla="*/ 154 h 214"/>
                      <a:gd name="T40" fmla="*/ 46 w 188"/>
                      <a:gd name="T41" fmla="*/ 144 h 214"/>
                      <a:gd name="T42" fmla="*/ 34 w 188"/>
                      <a:gd name="T43" fmla="*/ 148 h 214"/>
                      <a:gd name="T44" fmla="*/ 26 w 188"/>
                      <a:gd name="T45" fmla="*/ 166 h 214"/>
                      <a:gd name="T46" fmla="*/ 30 w 188"/>
                      <a:gd name="T47" fmla="*/ 190 h 214"/>
                      <a:gd name="T48" fmla="*/ 14 w 188"/>
                      <a:gd name="T49" fmla="*/ 200 h 214"/>
                      <a:gd name="T50" fmla="*/ 0 w 188"/>
                      <a:gd name="T51" fmla="*/ 214 h 214"/>
                      <a:gd name="T52" fmla="*/ 8 w 188"/>
                      <a:gd name="T53" fmla="*/ 188 h 214"/>
                      <a:gd name="T54" fmla="*/ 0 w 188"/>
                      <a:gd name="T55" fmla="*/ 164 h 214"/>
                      <a:gd name="T56" fmla="*/ 14 w 188"/>
                      <a:gd name="T57" fmla="*/ 152 h 214"/>
                      <a:gd name="T58" fmla="*/ 32 w 188"/>
                      <a:gd name="T59" fmla="*/ 134 h 214"/>
                      <a:gd name="T60" fmla="*/ 44 w 188"/>
                      <a:gd name="T61" fmla="*/ 118 h 214"/>
                      <a:gd name="T62" fmla="*/ 72 w 188"/>
                      <a:gd name="T63" fmla="*/ 116 h 214"/>
                      <a:gd name="T64" fmla="*/ 84 w 188"/>
                      <a:gd name="T65" fmla="*/ 112 h 214"/>
                      <a:gd name="T66" fmla="*/ 114 w 188"/>
                      <a:gd name="T67" fmla="*/ 78 h 214"/>
                      <a:gd name="T68" fmla="*/ 120 w 188"/>
                      <a:gd name="T69" fmla="*/ 92 h 214"/>
                      <a:gd name="T70" fmla="*/ 132 w 188"/>
                      <a:gd name="T71" fmla="*/ 76 h 214"/>
                      <a:gd name="T72" fmla="*/ 150 w 188"/>
                      <a:gd name="T73" fmla="*/ 54 h 214"/>
                      <a:gd name="T74" fmla="*/ 154 w 188"/>
                      <a:gd name="T75" fmla="*/ 42 h 214"/>
                      <a:gd name="T76" fmla="*/ 148 w 188"/>
                      <a:gd name="T77" fmla="*/ 38 h 214"/>
                      <a:gd name="T78" fmla="*/ 152 w 188"/>
                      <a:gd name="T79" fmla="*/ 32 h 214"/>
                      <a:gd name="T80" fmla="*/ 158 w 188"/>
                      <a:gd name="T81" fmla="*/ 24 h 2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95" name="Freeform 51"/>
                  <p:cNvSpPr>
                    <a:spLocks/>
                  </p:cNvSpPr>
                  <p:nvPr/>
                </p:nvSpPr>
                <p:spPr bwMode="ltGray">
                  <a:xfrm>
                    <a:off x="2021" y="340"/>
                    <a:ext cx="6" cy="4"/>
                  </a:xfrm>
                  <a:custGeom>
                    <a:avLst/>
                    <a:gdLst>
                      <a:gd name="T0" fmla="*/ 0 w 13"/>
                      <a:gd name="T1" fmla="*/ 9 h 13"/>
                      <a:gd name="T2" fmla="*/ 4 w 13"/>
                      <a:gd name="T3" fmla="*/ 13 h 13"/>
                      <a:gd name="T4" fmla="*/ 0 w 13"/>
                      <a:gd name="T5" fmla="*/ 9 h 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96" name="Freeform 52"/>
                  <p:cNvSpPr>
                    <a:spLocks/>
                  </p:cNvSpPr>
                  <p:nvPr/>
                </p:nvSpPr>
                <p:spPr bwMode="ltGray">
                  <a:xfrm>
                    <a:off x="1573" y="389"/>
                    <a:ext cx="347" cy="189"/>
                  </a:xfrm>
                  <a:custGeom>
                    <a:avLst/>
                    <a:gdLst>
                      <a:gd name="T0" fmla="*/ 812 w 812"/>
                      <a:gd name="T1" fmla="*/ 26 h 564"/>
                      <a:gd name="T2" fmla="*/ 778 w 812"/>
                      <a:gd name="T3" fmla="*/ 78 h 564"/>
                      <a:gd name="T4" fmla="*/ 748 w 812"/>
                      <a:gd name="T5" fmla="*/ 122 h 564"/>
                      <a:gd name="T6" fmla="*/ 722 w 812"/>
                      <a:gd name="T7" fmla="*/ 142 h 564"/>
                      <a:gd name="T8" fmla="*/ 634 w 812"/>
                      <a:gd name="T9" fmla="*/ 180 h 564"/>
                      <a:gd name="T10" fmla="*/ 632 w 812"/>
                      <a:gd name="T11" fmla="*/ 210 h 564"/>
                      <a:gd name="T12" fmla="*/ 604 w 812"/>
                      <a:gd name="T13" fmla="*/ 230 h 564"/>
                      <a:gd name="T14" fmla="*/ 620 w 812"/>
                      <a:gd name="T15" fmla="*/ 178 h 564"/>
                      <a:gd name="T16" fmla="*/ 576 w 812"/>
                      <a:gd name="T17" fmla="*/ 188 h 564"/>
                      <a:gd name="T18" fmla="*/ 556 w 812"/>
                      <a:gd name="T19" fmla="*/ 218 h 564"/>
                      <a:gd name="T20" fmla="*/ 596 w 812"/>
                      <a:gd name="T21" fmla="*/ 280 h 564"/>
                      <a:gd name="T22" fmla="*/ 594 w 812"/>
                      <a:gd name="T23" fmla="*/ 368 h 564"/>
                      <a:gd name="T24" fmla="*/ 542 w 812"/>
                      <a:gd name="T25" fmla="*/ 406 h 564"/>
                      <a:gd name="T26" fmla="*/ 522 w 812"/>
                      <a:gd name="T27" fmla="*/ 386 h 564"/>
                      <a:gd name="T28" fmla="*/ 482 w 812"/>
                      <a:gd name="T29" fmla="*/ 348 h 564"/>
                      <a:gd name="T30" fmla="*/ 462 w 812"/>
                      <a:gd name="T31" fmla="*/ 348 h 564"/>
                      <a:gd name="T32" fmla="*/ 450 w 812"/>
                      <a:gd name="T33" fmla="*/ 394 h 564"/>
                      <a:gd name="T34" fmla="*/ 500 w 812"/>
                      <a:gd name="T35" fmla="*/ 464 h 564"/>
                      <a:gd name="T36" fmla="*/ 510 w 812"/>
                      <a:gd name="T37" fmla="*/ 524 h 564"/>
                      <a:gd name="T38" fmla="*/ 526 w 812"/>
                      <a:gd name="T39" fmla="*/ 560 h 564"/>
                      <a:gd name="T40" fmla="*/ 492 w 812"/>
                      <a:gd name="T41" fmla="*/ 544 h 564"/>
                      <a:gd name="T42" fmla="*/ 470 w 812"/>
                      <a:gd name="T43" fmla="*/ 518 h 564"/>
                      <a:gd name="T44" fmla="*/ 422 w 812"/>
                      <a:gd name="T45" fmla="*/ 424 h 564"/>
                      <a:gd name="T46" fmla="*/ 426 w 812"/>
                      <a:gd name="T47" fmla="*/ 310 h 564"/>
                      <a:gd name="T48" fmla="*/ 422 w 812"/>
                      <a:gd name="T49" fmla="*/ 268 h 564"/>
                      <a:gd name="T50" fmla="*/ 412 w 812"/>
                      <a:gd name="T51" fmla="*/ 276 h 564"/>
                      <a:gd name="T52" fmla="*/ 386 w 812"/>
                      <a:gd name="T53" fmla="*/ 266 h 564"/>
                      <a:gd name="T54" fmla="*/ 360 w 812"/>
                      <a:gd name="T55" fmla="*/ 170 h 564"/>
                      <a:gd name="T56" fmla="*/ 330 w 812"/>
                      <a:gd name="T57" fmla="*/ 166 h 564"/>
                      <a:gd name="T58" fmla="*/ 288 w 812"/>
                      <a:gd name="T59" fmla="*/ 172 h 564"/>
                      <a:gd name="T60" fmla="*/ 242 w 812"/>
                      <a:gd name="T61" fmla="*/ 232 h 564"/>
                      <a:gd name="T62" fmla="*/ 196 w 812"/>
                      <a:gd name="T63" fmla="*/ 268 h 564"/>
                      <a:gd name="T64" fmla="*/ 184 w 812"/>
                      <a:gd name="T65" fmla="*/ 274 h 564"/>
                      <a:gd name="T66" fmla="*/ 160 w 812"/>
                      <a:gd name="T67" fmla="*/ 328 h 564"/>
                      <a:gd name="T68" fmla="*/ 152 w 812"/>
                      <a:gd name="T69" fmla="*/ 354 h 564"/>
                      <a:gd name="T70" fmla="*/ 128 w 812"/>
                      <a:gd name="T71" fmla="*/ 404 h 564"/>
                      <a:gd name="T72" fmla="*/ 94 w 812"/>
                      <a:gd name="T73" fmla="*/ 392 h 564"/>
                      <a:gd name="T74" fmla="*/ 66 w 812"/>
                      <a:gd name="T75" fmla="*/ 258 h 564"/>
                      <a:gd name="T76" fmla="*/ 72 w 812"/>
                      <a:gd name="T77" fmla="*/ 156 h 564"/>
                      <a:gd name="T78" fmla="*/ 44 w 812"/>
                      <a:gd name="T79" fmla="*/ 180 h 564"/>
                      <a:gd name="T80" fmla="*/ 20 w 812"/>
                      <a:gd name="T81" fmla="*/ 150 h 564"/>
                      <a:gd name="T82" fmla="*/ 24 w 812"/>
                      <a:gd name="T83" fmla="*/ 138 h 564"/>
                      <a:gd name="T84" fmla="*/ 0 w 812"/>
                      <a:gd name="T85" fmla="*/ 92 h 564"/>
                      <a:gd name="T86" fmla="*/ 798 w 812"/>
                      <a:gd name="T87" fmla="*/ 6 h 5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97" name="Freeform 53"/>
                  <p:cNvSpPr>
                    <a:spLocks/>
                  </p:cNvSpPr>
                  <p:nvPr/>
                </p:nvSpPr>
                <p:spPr bwMode="ltGray">
                  <a:xfrm>
                    <a:off x="1634" y="519"/>
                    <a:ext cx="19" cy="29"/>
                  </a:xfrm>
                  <a:custGeom>
                    <a:avLst/>
                    <a:gdLst>
                      <a:gd name="T0" fmla="*/ 7 w 43"/>
                      <a:gd name="T1" fmla="*/ 11 h 85"/>
                      <a:gd name="T2" fmla="*/ 17 w 43"/>
                      <a:gd name="T3" fmla="*/ 3 h 85"/>
                      <a:gd name="T4" fmla="*/ 37 w 43"/>
                      <a:gd name="T5" fmla="*/ 33 h 85"/>
                      <a:gd name="T6" fmla="*/ 19 w 43"/>
                      <a:gd name="T7" fmla="*/ 85 h 85"/>
                      <a:gd name="T8" fmla="*/ 1 w 43"/>
                      <a:gd name="T9" fmla="*/ 69 h 85"/>
                      <a:gd name="T10" fmla="*/ 7 w 43"/>
                      <a:gd name="T11" fmla="*/ 11 h 8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98" name="Freeform 54"/>
                  <p:cNvSpPr>
                    <a:spLocks/>
                  </p:cNvSpPr>
                  <p:nvPr/>
                </p:nvSpPr>
                <p:spPr bwMode="ltGray">
                  <a:xfrm>
                    <a:off x="1900" y="421"/>
                    <a:ext cx="18" cy="24"/>
                  </a:xfrm>
                  <a:custGeom>
                    <a:avLst/>
                    <a:gdLst>
                      <a:gd name="T0" fmla="*/ 13 w 44"/>
                      <a:gd name="T1" fmla="*/ 28 h 74"/>
                      <a:gd name="T2" fmla="*/ 29 w 44"/>
                      <a:gd name="T3" fmla="*/ 2 h 74"/>
                      <a:gd name="T4" fmla="*/ 43 w 44"/>
                      <a:gd name="T5" fmla="*/ 4 h 74"/>
                      <a:gd name="T6" fmla="*/ 39 w 44"/>
                      <a:gd name="T7" fmla="*/ 26 h 74"/>
                      <a:gd name="T8" fmla="*/ 13 w 44"/>
                      <a:gd name="T9" fmla="*/ 74 h 74"/>
                      <a:gd name="T10" fmla="*/ 7 w 44"/>
                      <a:gd name="T11" fmla="*/ 60 h 74"/>
                      <a:gd name="T12" fmla="*/ 3 w 44"/>
                      <a:gd name="T13" fmla="*/ 36 h 74"/>
                      <a:gd name="T14" fmla="*/ 13 w 44"/>
                      <a:gd name="T15" fmla="*/ 28 h 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99" name="Freeform 55"/>
                  <p:cNvSpPr>
                    <a:spLocks/>
                  </p:cNvSpPr>
                  <p:nvPr/>
                </p:nvSpPr>
                <p:spPr bwMode="ltGray">
                  <a:xfrm>
                    <a:off x="1951" y="409"/>
                    <a:ext cx="9" cy="10"/>
                  </a:xfrm>
                  <a:custGeom>
                    <a:avLst/>
                    <a:gdLst>
                      <a:gd name="T0" fmla="*/ 7 w 20"/>
                      <a:gd name="T1" fmla="*/ 16 h 30"/>
                      <a:gd name="T2" fmla="*/ 5 w 20"/>
                      <a:gd name="T3" fmla="*/ 30 h 30"/>
                      <a:gd name="T4" fmla="*/ 7 w 20"/>
                      <a:gd name="T5" fmla="*/ 16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00" name="Freeform 56"/>
                  <p:cNvSpPr>
                    <a:spLocks/>
                  </p:cNvSpPr>
                  <p:nvPr/>
                </p:nvSpPr>
                <p:spPr bwMode="ltGray">
                  <a:xfrm>
                    <a:off x="1021" y="314"/>
                    <a:ext cx="433" cy="354"/>
                  </a:xfrm>
                  <a:custGeom>
                    <a:avLst/>
                    <a:gdLst>
                      <a:gd name="T0" fmla="*/ 481 w 682"/>
                      <a:gd name="T1" fmla="*/ 464 h 557"/>
                      <a:gd name="T2" fmla="*/ 486 w 682"/>
                      <a:gd name="T3" fmla="*/ 451 h 557"/>
                      <a:gd name="T4" fmla="*/ 500 w 682"/>
                      <a:gd name="T5" fmla="*/ 413 h 557"/>
                      <a:gd name="T6" fmla="*/ 309 w 682"/>
                      <a:gd name="T7" fmla="*/ 287 h 557"/>
                      <a:gd name="T8" fmla="*/ 282 w 682"/>
                      <a:gd name="T9" fmla="*/ 346 h 557"/>
                      <a:gd name="T10" fmla="*/ 303 w 682"/>
                      <a:gd name="T11" fmla="*/ 556 h 557"/>
                      <a:gd name="T12" fmla="*/ 282 w 682"/>
                      <a:gd name="T13" fmla="*/ 494 h 557"/>
                      <a:gd name="T14" fmla="*/ 242 w 682"/>
                      <a:gd name="T15" fmla="*/ 439 h 557"/>
                      <a:gd name="T16" fmla="*/ 245 w 682"/>
                      <a:gd name="T17" fmla="*/ 413 h 557"/>
                      <a:gd name="T18" fmla="*/ 247 w 682"/>
                      <a:gd name="T19" fmla="*/ 394 h 557"/>
                      <a:gd name="T20" fmla="*/ 220 w 682"/>
                      <a:gd name="T21" fmla="*/ 375 h 557"/>
                      <a:gd name="T22" fmla="*/ 194 w 682"/>
                      <a:gd name="T23" fmla="*/ 346 h 557"/>
                      <a:gd name="T24" fmla="*/ 148 w 682"/>
                      <a:gd name="T25" fmla="*/ 354 h 557"/>
                      <a:gd name="T26" fmla="*/ 126 w 682"/>
                      <a:gd name="T27" fmla="*/ 365 h 557"/>
                      <a:gd name="T28" fmla="*/ 78 w 682"/>
                      <a:gd name="T29" fmla="*/ 365 h 557"/>
                      <a:gd name="T30" fmla="*/ 22 w 682"/>
                      <a:gd name="T31" fmla="*/ 312 h 557"/>
                      <a:gd name="T32" fmla="*/ 11 w 682"/>
                      <a:gd name="T33" fmla="*/ 295 h 557"/>
                      <a:gd name="T34" fmla="*/ 0 w 682"/>
                      <a:gd name="T35" fmla="*/ 264 h 557"/>
                      <a:gd name="T36" fmla="*/ 24 w 682"/>
                      <a:gd name="T37" fmla="*/ 213 h 557"/>
                      <a:gd name="T38" fmla="*/ 32 w 682"/>
                      <a:gd name="T39" fmla="*/ 181 h 557"/>
                      <a:gd name="T40" fmla="*/ 51 w 682"/>
                      <a:gd name="T41" fmla="*/ 143 h 557"/>
                      <a:gd name="T42" fmla="*/ 81 w 682"/>
                      <a:gd name="T43" fmla="*/ 116 h 557"/>
                      <a:gd name="T44" fmla="*/ 167 w 682"/>
                      <a:gd name="T45" fmla="*/ 67 h 557"/>
                      <a:gd name="T46" fmla="*/ 220 w 682"/>
                      <a:gd name="T47" fmla="*/ 30 h 557"/>
                      <a:gd name="T48" fmla="*/ 258 w 682"/>
                      <a:gd name="T49" fmla="*/ 6 h 557"/>
                      <a:gd name="T50" fmla="*/ 363 w 682"/>
                      <a:gd name="T51" fmla="*/ 2 h 557"/>
                      <a:gd name="T52" fmla="*/ 398 w 682"/>
                      <a:gd name="T53" fmla="*/ 0 h 557"/>
                      <a:gd name="T54" fmla="*/ 384 w 682"/>
                      <a:gd name="T55" fmla="*/ 34 h 557"/>
                      <a:gd name="T56" fmla="*/ 443 w 682"/>
                      <a:gd name="T57" fmla="*/ 84 h 557"/>
                      <a:gd name="T58" fmla="*/ 497 w 682"/>
                      <a:gd name="T59" fmla="*/ 74 h 557"/>
                      <a:gd name="T60" fmla="*/ 529 w 682"/>
                      <a:gd name="T61" fmla="*/ 82 h 557"/>
                      <a:gd name="T62" fmla="*/ 559 w 682"/>
                      <a:gd name="T63" fmla="*/ 97 h 557"/>
                      <a:gd name="T64" fmla="*/ 572 w 682"/>
                      <a:gd name="T65" fmla="*/ 188 h 557"/>
                      <a:gd name="T66" fmla="*/ 572 w 682"/>
                      <a:gd name="T67" fmla="*/ 240 h 557"/>
                      <a:gd name="T68" fmla="*/ 599 w 682"/>
                      <a:gd name="T69" fmla="*/ 283 h 557"/>
                      <a:gd name="T70" fmla="*/ 645 w 682"/>
                      <a:gd name="T71" fmla="*/ 300 h 557"/>
                      <a:gd name="T72" fmla="*/ 680 w 682"/>
                      <a:gd name="T73" fmla="*/ 295 h 557"/>
                      <a:gd name="T74" fmla="*/ 664 w 682"/>
                      <a:gd name="T75" fmla="*/ 340 h 557"/>
                      <a:gd name="T76" fmla="*/ 599 w 682"/>
                      <a:gd name="T77" fmla="*/ 407 h 557"/>
                      <a:gd name="T78" fmla="*/ 548 w 682"/>
                      <a:gd name="T79" fmla="*/ 485 h 557"/>
                      <a:gd name="T80" fmla="*/ 556 w 682"/>
                      <a:gd name="T81" fmla="*/ 508 h 557"/>
                      <a:gd name="T82" fmla="*/ 435 w 682"/>
                      <a:gd name="T83" fmla="*/ 556 h 55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01" name="Freeform 57"/>
                  <p:cNvSpPr>
                    <a:spLocks/>
                  </p:cNvSpPr>
                  <p:nvPr/>
                </p:nvSpPr>
                <p:spPr bwMode="ltGray">
                  <a:xfrm>
                    <a:off x="1189" y="447"/>
                    <a:ext cx="163" cy="221"/>
                  </a:xfrm>
                  <a:custGeom>
                    <a:avLst/>
                    <a:gdLst>
                      <a:gd name="T0" fmla="*/ 243 w 257"/>
                      <a:gd name="T1" fmla="*/ 347 h 347"/>
                      <a:gd name="T2" fmla="*/ 233 w 257"/>
                      <a:gd name="T3" fmla="*/ 301 h 347"/>
                      <a:gd name="T4" fmla="*/ 217 w 257"/>
                      <a:gd name="T5" fmla="*/ 288 h 347"/>
                      <a:gd name="T6" fmla="*/ 215 w 257"/>
                      <a:gd name="T7" fmla="*/ 269 h 347"/>
                      <a:gd name="T8" fmla="*/ 209 w 257"/>
                      <a:gd name="T9" fmla="*/ 254 h 347"/>
                      <a:gd name="T10" fmla="*/ 209 w 257"/>
                      <a:gd name="T11" fmla="*/ 229 h 347"/>
                      <a:gd name="T12" fmla="*/ 207 w 257"/>
                      <a:gd name="T13" fmla="*/ 214 h 347"/>
                      <a:gd name="T14" fmla="*/ 228 w 257"/>
                      <a:gd name="T15" fmla="*/ 202 h 347"/>
                      <a:gd name="T16" fmla="*/ 257 w 257"/>
                      <a:gd name="T17" fmla="*/ 197 h 347"/>
                      <a:gd name="T18" fmla="*/ 257 w 257"/>
                      <a:gd name="T19" fmla="*/ 136 h 347"/>
                      <a:gd name="T20" fmla="*/ 54 w 257"/>
                      <a:gd name="T21" fmla="*/ 96 h 347"/>
                      <a:gd name="T22" fmla="*/ 32 w 257"/>
                      <a:gd name="T23" fmla="*/ 98 h 347"/>
                      <a:gd name="T24" fmla="*/ 16 w 257"/>
                      <a:gd name="T25" fmla="*/ 102 h 347"/>
                      <a:gd name="T26" fmla="*/ 0 w 257"/>
                      <a:gd name="T27" fmla="*/ 149 h 347"/>
                      <a:gd name="T28" fmla="*/ 93 w 257"/>
                      <a:gd name="T29" fmla="*/ 346 h 347"/>
                      <a:gd name="T30" fmla="*/ 243 w 257"/>
                      <a:gd name="T31" fmla="*/ 347 h 3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hlink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02" name="Freeform 58"/>
                  <p:cNvSpPr>
                    <a:spLocks/>
                  </p:cNvSpPr>
                  <p:nvPr/>
                </p:nvSpPr>
                <p:spPr bwMode="ltGray">
                  <a:xfrm>
                    <a:off x="1476" y="611"/>
                    <a:ext cx="7" cy="12"/>
                  </a:xfrm>
                  <a:custGeom>
                    <a:avLst/>
                    <a:gdLst>
                      <a:gd name="T0" fmla="*/ 7 w 19"/>
                      <a:gd name="T1" fmla="*/ 25 h 37"/>
                      <a:gd name="T2" fmla="*/ 19 w 19"/>
                      <a:gd name="T3" fmla="*/ 21 h 37"/>
                      <a:gd name="T4" fmla="*/ 7 w 19"/>
                      <a:gd name="T5" fmla="*/ 25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03" name="Freeform 59"/>
                  <p:cNvSpPr>
                    <a:spLocks/>
                  </p:cNvSpPr>
                  <p:nvPr/>
                </p:nvSpPr>
                <p:spPr bwMode="ltGray">
                  <a:xfrm>
                    <a:off x="1467" y="497"/>
                    <a:ext cx="9" cy="7"/>
                  </a:xfrm>
                  <a:custGeom>
                    <a:avLst/>
                    <a:gdLst>
                      <a:gd name="T0" fmla="*/ 12 w 22"/>
                      <a:gd name="T1" fmla="*/ 12 h 20"/>
                      <a:gd name="T2" fmla="*/ 16 w 22"/>
                      <a:gd name="T3" fmla="*/ 0 h 20"/>
                      <a:gd name="T4" fmla="*/ 20 w 22"/>
                      <a:gd name="T5" fmla="*/ 12 h 20"/>
                      <a:gd name="T6" fmla="*/ 8 w 22"/>
                      <a:gd name="T7" fmla="*/ 20 h 20"/>
                      <a:gd name="T8" fmla="*/ 12 w 22"/>
                      <a:gd name="T9" fmla="*/ 12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04" name="Freeform 60"/>
                  <p:cNvSpPr>
                    <a:spLocks/>
                  </p:cNvSpPr>
                  <p:nvPr/>
                </p:nvSpPr>
                <p:spPr bwMode="ltGray">
                  <a:xfrm>
                    <a:off x="1072" y="357"/>
                    <a:ext cx="25" cy="10"/>
                  </a:xfrm>
                  <a:custGeom>
                    <a:avLst/>
                    <a:gdLst>
                      <a:gd name="T0" fmla="*/ 24 w 57"/>
                      <a:gd name="T1" fmla="*/ 18 h 30"/>
                      <a:gd name="T2" fmla="*/ 32 w 57"/>
                      <a:gd name="T3" fmla="*/ 6 h 30"/>
                      <a:gd name="T4" fmla="*/ 36 w 57"/>
                      <a:gd name="T5" fmla="*/ 30 h 30"/>
                      <a:gd name="T6" fmla="*/ 24 w 57"/>
                      <a:gd name="T7" fmla="*/ 18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05" name="Freeform 61"/>
                  <p:cNvSpPr>
                    <a:spLocks/>
                  </p:cNvSpPr>
                  <p:nvPr/>
                </p:nvSpPr>
                <p:spPr bwMode="ltGray">
                  <a:xfrm>
                    <a:off x="1374" y="265"/>
                    <a:ext cx="295" cy="233"/>
                  </a:xfrm>
                  <a:custGeom>
                    <a:avLst/>
                    <a:gdLst>
                      <a:gd name="T0" fmla="*/ 473 w 693"/>
                      <a:gd name="T1" fmla="*/ 464 h 696"/>
                      <a:gd name="T2" fmla="*/ 393 w 693"/>
                      <a:gd name="T3" fmla="*/ 452 h 696"/>
                      <a:gd name="T4" fmla="*/ 325 w 693"/>
                      <a:gd name="T5" fmla="*/ 412 h 696"/>
                      <a:gd name="T6" fmla="*/ 265 w 693"/>
                      <a:gd name="T7" fmla="*/ 400 h 696"/>
                      <a:gd name="T8" fmla="*/ 237 w 693"/>
                      <a:gd name="T9" fmla="*/ 416 h 696"/>
                      <a:gd name="T10" fmla="*/ 261 w 693"/>
                      <a:gd name="T11" fmla="*/ 428 h 696"/>
                      <a:gd name="T12" fmla="*/ 293 w 693"/>
                      <a:gd name="T13" fmla="*/ 468 h 696"/>
                      <a:gd name="T14" fmla="*/ 321 w 693"/>
                      <a:gd name="T15" fmla="*/ 476 h 696"/>
                      <a:gd name="T16" fmla="*/ 333 w 693"/>
                      <a:gd name="T17" fmla="*/ 536 h 696"/>
                      <a:gd name="T18" fmla="*/ 313 w 693"/>
                      <a:gd name="T19" fmla="*/ 552 h 696"/>
                      <a:gd name="T20" fmla="*/ 261 w 693"/>
                      <a:gd name="T21" fmla="*/ 616 h 696"/>
                      <a:gd name="T22" fmla="*/ 225 w 693"/>
                      <a:gd name="T23" fmla="*/ 628 h 696"/>
                      <a:gd name="T24" fmla="*/ 97 w 693"/>
                      <a:gd name="T25" fmla="*/ 696 h 696"/>
                      <a:gd name="T26" fmla="*/ 77 w 693"/>
                      <a:gd name="T27" fmla="*/ 616 h 696"/>
                      <a:gd name="T28" fmla="*/ 45 w 693"/>
                      <a:gd name="T29" fmla="*/ 524 h 696"/>
                      <a:gd name="T30" fmla="*/ 33 w 693"/>
                      <a:gd name="T31" fmla="*/ 448 h 696"/>
                      <a:gd name="T32" fmla="*/ 53 w 693"/>
                      <a:gd name="T33" fmla="*/ 344 h 696"/>
                      <a:gd name="T34" fmla="*/ 17 w 693"/>
                      <a:gd name="T35" fmla="*/ 392 h 696"/>
                      <a:gd name="T36" fmla="*/ 81 w 693"/>
                      <a:gd name="T37" fmla="*/ 280 h 696"/>
                      <a:gd name="T38" fmla="*/ 113 w 693"/>
                      <a:gd name="T39" fmla="*/ 204 h 696"/>
                      <a:gd name="T40" fmla="*/ 37 w 693"/>
                      <a:gd name="T41" fmla="*/ 204 h 696"/>
                      <a:gd name="T42" fmla="*/ 1 w 693"/>
                      <a:gd name="T43" fmla="*/ 196 h 696"/>
                      <a:gd name="T44" fmla="*/ 25 w 693"/>
                      <a:gd name="T45" fmla="*/ 140 h 696"/>
                      <a:gd name="T46" fmla="*/ 97 w 693"/>
                      <a:gd name="T47" fmla="*/ 112 h 696"/>
                      <a:gd name="T48" fmla="*/ 221 w 693"/>
                      <a:gd name="T49" fmla="*/ 124 h 696"/>
                      <a:gd name="T50" fmla="*/ 229 w 693"/>
                      <a:gd name="T51" fmla="*/ 64 h 696"/>
                      <a:gd name="T52" fmla="*/ 261 w 693"/>
                      <a:gd name="T53" fmla="*/ 0 h 696"/>
                      <a:gd name="T54" fmla="*/ 357 w 693"/>
                      <a:gd name="T55" fmla="*/ 44 h 696"/>
                      <a:gd name="T56" fmla="*/ 329 w 693"/>
                      <a:gd name="T57" fmla="*/ 88 h 696"/>
                      <a:gd name="T58" fmla="*/ 301 w 693"/>
                      <a:gd name="T59" fmla="*/ 176 h 696"/>
                      <a:gd name="T60" fmla="*/ 361 w 693"/>
                      <a:gd name="T61" fmla="*/ 192 h 696"/>
                      <a:gd name="T62" fmla="*/ 373 w 693"/>
                      <a:gd name="T63" fmla="*/ 136 h 696"/>
                      <a:gd name="T64" fmla="*/ 417 w 693"/>
                      <a:gd name="T65" fmla="*/ 92 h 696"/>
                      <a:gd name="T66" fmla="*/ 497 w 693"/>
                      <a:gd name="T67" fmla="*/ 88 h 696"/>
                      <a:gd name="T68" fmla="*/ 529 w 693"/>
                      <a:gd name="T69" fmla="*/ 52 h 696"/>
                      <a:gd name="T70" fmla="*/ 541 w 693"/>
                      <a:gd name="T71" fmla="*/ 460 h 6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06" name="Freeform 62"/>
                  <p:cNvSpPr>
                    <a:spLocks/>
                  </p:cNvSpPr>
                  <p:nvPr/>
                </p:nvSpPr>
                <p:spPr bwMode="ltGray">
                  <a:xfrm>
                    <a:off x="1173" y="247"/>
                    <a:ext cx="591" cy="95"/>
                  </a:xfrm>
                  <a:custGeom>
                    <a:avLst/>
                    <a:gdLst>
                      <a:gd name="T0" fmla="*/ 825 w 931"/>
                      <a:gd name="T1" fmla="*/ 0 h 149"/>
                      <a:gd name="T2" fmla="*/ 143 w 931"/>
                      <a:gd name="T3" fmla="*/ 29 h 149"/>
                      <a:gd name="T4" fmla="*/ 91 w 931"/>
                      <a:gd name="T5" fmla="*/ 42 h 149"/>
                      <a:gd name="T6" fmla="*/ 62 w 931"/>
                      <a:gd name="T7" fmla="*/ 42 h 149"/>
                      <a:gd name="T8" fmla="*/ 22 w 931"/>
                      <a:gd name="T9" fmla="*/ 77 h 149"/>
                      <a:gd name="T10" fmla="*/ 0 w 931"/>
                      <a:gd name="T11" fmla="*/ 105 h 149"/>
                      <a:gd name="T12" fmla="*/ 59 w 931"/>
                      <a:gd name="T13" fmla="*/ 115 h 149"/>
                      <a:gd name="T14" fmla="*/ 97 w 931"/>
                      <a:gd name="T15" fmla="*/ 96 h 149"/>
                      <a:gd name="T16" fmla="*/ 108 w 931"/>
                      <a:gd name="T17" fmla="*/ 84 h 149"/>
                      <a:gd name="T18" fmla="*/ 167 w 931"/>
                      <a:gd name="T19" fmla="*/ 52 h 149"/>
                      <a:gd name="T20" fmla="*/ 215 w 931"/>
                      <a:gd name="T21" fmla="*/ 46 h 149"/>
                      <a:gd name="T22" fmla="*/ 237 w 931"/>
                      <a:gd name="T23" fmla="*/ 94 h 149"/>
                      <a:gd name="T24" fmla="*/ 188 w 931"/>
                      <a:gd name="T25" fmla="*/ 109 h 149"/>
                      <a:gd name="T26" fmla="*/ 231 w 931"/>
                      <a:gd name="T27" fmla="*/ 113 h 149"/>
                      <a:gd name="T28" fmla="*/ 250 w 931"/>
                      <a:gd name="T29" fmla="*/ 90 h 149"/>
                      <a:gd name="T30" fmla="*/ 266 w 931"/>
                      <a:gd name="T31" fmla="*/ 92 h 149"/>
                      <a:gd name="T32" fmla="*/ 253 w 931"/>
                      <a:gd name="T33" fmla="*/ 54 h 149"/>
                      <a:gd name="T34" fmla="*/ 266 w 931"/>
                      <a:gd name="T35" fmla="*/ 44 h 149"/>
                      <a:gd name="T36" fmla="*/ 277 w 931"/>
                      <a:gd name="T37" fmla="*/ 88 h 149"/>
                      <a:gd name="T38" fmla="*/ 266 w 931"/>
                      <a:gd name="T39" fmla="*/ 113 h 149"/>
                      <a:gd name="T40" fmla="*/ 296 w 931"/>
                      <a:gd name="T41" fmla="*/ 130 h 149"/>
                      <a:gd name="T42" fmla="*/ 299 w 931"/>
                      <a:gd name="T43" fmla="*/ 92 h 149"/>
                      <a:gd name="T44" fmla="*/ 331 w 931"/>
                      <a:gd name="T45" fmla="*/ 103 h 149"/>
                      <a:gd name="T46" fmla="*/ 382 w 931"/>
                      <a:gd name="T47" fmla="*/ 73 h 149"/>
                      <a:gd name="T48" fmla="*/ 409 w 931"/>
                      <a:gd name="T49" fmla="*/ 50 h 149"/>
                      <a:gd name="T50" fmla="*/ 439 w 931"/>
                      <a:gd name="T51" fmla="*/ 56 h 149"/>
                      <a:gd name="T52" fmla="*/ 455 w 931"/>
                      <a:gd name="T53" fmla="*/ 50 h 149"/>
                      <a:gd name="T54" fmla="*/ 431 w 931"/>
                      <a:gd name="T55" fmla="*/ 44 h 149"/>
                      <a:gd name="T56" fmla="*/ 474 w 931"/>
                      <a:gd name="T57" fmla="*/ 35 h 149"/>
                      <a:gd name="T58" fmla="*/ 544 w 931"/>
                      <a:gd name="T59" fmla="*/ 54 h 149"/>
                      <a:gd name="T60" fmla="*/ 581 w 931"/>
                      <a:gd name="T61" fmla="*/ 42 h 149"/>
                      <a:gd name="T62" fmla="*/ 584 w 931"/>
                      <a:gd name="T63" fmla="*/ 63 h 149"/>
                      <a:gd name="T64" fmla="*/ 568 w 931"/>
                      <a:gd name="T65" fmla="*/ 101 h 149"/>
                      <a:gd name="T66" fmla="*/ 611 w 931"/>
                      <a:gd name="T67" fmla="*/ 88 h 149"/>
                      <a:gd name="T68" fmla="*/ 624 w 931"/>
                      <a:gd name="T69" fmla="*/ 80 h 149"/>
                      <a:gd name="T70" fmla="*/ 648 w 931"/>
                      <a:gd name="T71" fmla="*/ 61 h 149"/>
                      <a:gd name="T72" fmla="*/ 794 w 931"/>
                      <a:gd name="T73" fmla="*/ 84 h 14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07" name="Freeform 63"/>
                  <p:cNvSpPr>
                    <a:spLocks/>
                  </p:cNvSpPr>
                  <p:nvPr/>
                </p:nvSpPr>
                <p:spPr bwMode="ltGray">
                  <a:xfrm>
                    <a:off x="1293" y="282"/>
                    <a:ext cx="13" cy="10"/>
                  </a:xfrm>
                  <a:custGeom>
                    <a:avLst/>
                    <a:gdLst>
                      <a:gd name="T0" fmla="*/ 3 w 31"/>
                      <a:gd name="T1" fmla="*/ 28 h 30"/>
                      <a:gd name="T2" fmla="*/ 31 w 31"/>
                      <a:gd name="T3" fmla="*/ 0 h 30"/>
                      <a:gd name="T4" fmla="*/ 19 w 31"/>
                      <a:gd name="T5" fmla="*/ 24 h 30"/>
                      <a:gd name="T6" fmla="*/ 3 w 31"/>
                      <a:gd name="T7" fmla="*/ 28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08" name="Freeform 64"/>
                  <p:cNvSpPr>
                    <a:spLocks/>
                  </p:cNvSpPr>
                  <p:nvPr/>
                </p:nvSpPr>
                <p:spPr bwMode="ltGray">
                  <a:xfrm>
                    <a:off x="1278" y="296"/>
                    <a:ext cx="19" cy="11"/>
                  </a:xfrm>
                  <a:custGeom>
                    <a:avLst/>
                    <a:gdLst>
                      <a:gd name="T0" fmla="*/ 6 w 44"/>
                      <a:gd name="T1" fmla="*/ 32 h 32"/>
                      <a:gd name="T2" fmla="*/ 22 w 44"/>
                      <a:gd name="T3" fmla="*/ 0 h 32"/>
                      <a:gd name="T4" fmla="*/ 38 w 44"/>
                      <a:gd name="T5" fmla="*/ 4 h 32"/>
                      <a:gd name="T6" fmla="*/ 6 w 44"/>
                      <a:gd name="T7" fmla="*/ 32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09" name="Freeform 65"/>
                  <p:cNvSpPr>
                    <a:spLocks/>
                  </p:cNvSpPr>
                  <p:nvPr/>
                </p:nvSpPr>
                <p:spPr bwMode="ltGray">
                  <a:xfrm>
                    <a:off x="1340" y="337"/>
                    <a:ext cx="32" cy="6"/>
                  </a:xfrm>
                  <a:custGeom>
                    <a:avLst/>
                    <a:gdLst>
                      <a:gd name="T0" fmla="*/ 37 w 76"/>
                      <a:gd name="T1" fmla="*/ 18 h 18"/>
                      <a:gd name="T2" fmla="*/ 25 w 76"/>
                      <a:gd name="T3" fmla="*/ 2 h 18"/>
                      <a:gd name="T4" fmla="*/ 37 w 76"/>
                      <a:gd name="T5" fmla="*/ 18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10" name="Freeform 66"/>
                  <p:cNvSpPr>
                    <a:spLocks/>
                  </p:cNvSpPr>
                  <p:nvPr/>
                </p:nvSpPr>
                <p:spPr bwMode="ltGray">
                  <a:xfrm>
                    <a:off x="1395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21 h 44"/>
                      <a:gd name="T2" fmla="*/ 12 w 42"/>
                      <a:gd name="T3" fmla="*/ 9 h 44"/>
                      <a:gd name="T4" fmla="*/ 0 w 42"/>
                      <a:gd name="T5" fmla="*/ 21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11" name="Freeform 67"/>
                  <p:cNvSpPr>
                    <a:spLocks/>
                  </p:cNvSpPr>
                  <p:nvPr/>
                </p:nvSpPr>
                <p:spPr bwMode="ltGray">
                  <a:xfrm>
                    <a:off x="1248" y="295"/>
                    <a:ext cx="14" cy="10"/>
                  </a:xfrm>
                  <a:custGeom>
                    <a:avLst/>
                    <a:gdLst>
                      <a:gd name="T0" fmla="*/ 7 w 31"/>
                      <a:gd name="T1" fmla="*/ 22 h 30"/>
                      <a:gd name="T2" fmla="*/ 31 w 31"/>
                      <a:gd name="T3" fmla="*/ 10 h 30"/>
                      <a:gd name="T4" fmla="*/ 7 w 31"/>
                      <a:gd name="T5" fmla="*/ 22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212" name="Group 68"/>
                <p:cNvGrpSpPr>
                  <a:grpSpLocks/>
                </p:cNvGrpSpPr>
                <p:nvPr/>
              </p:nvGrpSpPr>
              <p:grpSpPr bwMode="auto"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6213" name="Freeform 69"/>
                  <p:cNvSpPr>
                    <a:spLocks/>
                  </p:cNvSpPr>
                  <p:nvPr/>
                </p:nvSpPr>
                <p:spPr bwMode="ltGray">
                  <a:xfrm>
                    <a:off x="4808" y="616"/>
                    <a:ext cx="13" cy="14"/>
                  </a:xfrm>
                  <a:custGeom>
                    <a:avLst/>
                    <a:gdLst>
                      <a:gd name="T0" fmla="*/ 16 w 30"/>
                      <a:gd name="T1" fmla="*/ 33 h 42"/>
                      <a:gd name="T2" fmla="*/ 8 w 30"/>
                      <a:gd name="T3" fmla="*/ 21 h 42"/>
                      <a:gd name="T4" fmla="*/ 0 w 30"/>
                      <a:gd name="T5" fmla="*/ 9 h 42"/>
                      <a:gd name="T6" fmla="*/ 16 w 30"/>
                      <a:gd name="T7" fmla="*/ 3 h 42"/>
                      <a:gd name="T8" fmla="*/ 30 w 30"/>
                      <a:gd name="T9" fmla="*/ 23 h 42"/>
                      <a:gd name="T10" fmla="*/ 28 w 30"/>
                      <a:gd name="T11" fmla="*/ 31 h 42"/>
                      <a:gd name="T12" fmla="*/ 16 w 30"/>
                      <a:gd name="T13" fmla="*/ 33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14" name="Freeform 70"/>
                  <p:cNvSpPr>
                    <a:spLocks/>
                  </p:cNvSpPr>
                  <p:nvPr/>
                </p:nvSpPr>
                <p:spPr bwMode="ltGray">
                  <a:xfrm>
                    <a:off x="4655" y="629"/>
                    <a:ext cx="11" cy="5"/>
                  </a:xfrm>
                  <a:custGeom>
                    <a:avLst/>
                    <a:gdLst>
                      <a:gd name="T0" fmla="*/ 15 w 25"/>
                      <a:gd name="T1" fmla="*/ 16 h 16"/>
                      <a:gd name="T2" fmla="*/ 3 w 25"/>
                      <a:gd name="T3" fmla="*/ 8 h 16"/>
                      <a:gd name="T4" fmla="*/ 15 w 25"/>
                      <a:gd name="T5" fmla="*/ 0 h 16"/>
                      <a:gd name="T6" fmla="*/ 15 w 25"/>
                      <a:gd name="T7" fmla="*/ 16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15" name="Freeform 71"/>
                  <p:cNvSpPr>
                    <a:spLocks/>
                  </p:cNvSpPr>
                  <p:nvPr/>
                </p:nvSpPr>
                <p:spPr bwMode="ltGray">
                  <a:xfrm>
                    <a:off x="4609" y="635"/>
                    <a:ext cx="28" cy="16"/>
                  </a:xfrm>
                  <a:custGeom>
                    <a:avLst/>
                    <a:gdLst>
                      <a:gd name="T0" fmla="*/ 14 w 65"/>
                      <a:gd name="T1" fmla="*/ 24 h 46"/>
                      <a:gd name="T2" fmla="*/ 30 w 65"/>
                      <a:gd name="T3" fmla="*/ 4 h 46"/>
                      <a:gd name="T4" fmla="*/ 42 w 65"/>
                      <a:gd name="T5" fmla="*/ 0 h 46"/>
                      <a:gd name="T6" fmla="*/ 58 w 65"/>
                      <a:gd name="T7" fmla="*/ 12 h 46"/>
                      <a:gd name="T8" fmla="*/ 32 w 65"/>
                      <a:gd name="T9" fmla="*/ 26 h 46"/>
                      <a:gd name="T10" fmla="*/ 12 w 65"/>
                      <a:gd name="T11" fmla="*/ 46 h 46"/>
                      <a:gd name="T12" fmla="*/ 8 w 65"/>
                      <a:gd name="T13" fmla="*/ 20 h 46"/>
                      <a:gd name="T14" fmla="*/ 12 w 65"/>
                      <a:gd name="T15" fmla="*/ 14 h 46"/>
                      <a:gd name="T16" fmla="*/ 14 w 65"/>
                      <a:gd name="T17" fmla="*/ 24 h 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16" name="Freeform 72"/>
                  <p:cNvSpPr>
                    <a:spLocks/>
                  </p:cNvSpPr>
                  <p:nvPr/>
                </p:nvSpPr>
                <p:spPr bwMode="ltGray">
                  <a:xfrm>
                    <a:off x="4580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31 h 47"/>
                      <a:gd name="T2" fmla="*/ 18 w 69"/>
                      <a:gd name="T3" fmla="*/ 25 h 47"/>
                      <a:gd name="T4" fmla="*/ 52 w 69"/>
                      <a:gd name="T5" fmla="*/ 1 h 47"/>
                      <a:gd name="T6" fmla="*/ 64 w 69"/>
                      <a:gd name="T7" fmla="*/ 3 h 47"/>
                      <a:gd name="T8" fmla="*/ 50 w 69"/>
                      <a:gd name="T9" fmla="*/ 19 h 47"/>
                      <a:gd name="T10" fmla="*/ 28 w 69"/>
                      <a:gd name="T11" fmla="*/ 33 h 47"/>
                      <a:gd name="T12" fmla="*/ 22 w 69"/>
                      <a:gd name="T13" fmla="*/ 47 h 47"/>
                      <a:gd name="T14" fmla="*/ 16 w 69"/>
                      <a:gd name="T15" fmla="*/ 45 h 47"/>
                      <a:gd name="T16" fmla="*/ 12 w 69"/>
                      <a:gd name="T17" fmla="*/ 39 h 47"/>
                      <a:gd name="T18" fmla="*/ 0 w 69"/>
                      <a:gd name="T19" fmla="*/ 35 h 47"/>
                      <a:gd name="T20" fmla="*/ 0 w 69"/>
                      <a:gd name="T21" fmla="*/ 31 h 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17" name="Freeform 73"/>
                  <p:cNvSpPr>
                    <a:spLocks/>
                  </p:cNvSpPr>
                  <p:nvPr/>
                </p:nvSpPr>
                <p:spPr bwMode="ltGray">
                  <a:xfrm>
                    <a:off x="4423" y="547"/>
                    <a:ext cx="151" cy="93"/>
                  </a:xfrm>
                  <a:custGeom>
                    <a:avLst/>
                    <a:gdLst>
                      <a:gd name="T0" fmla="*/ 10 w 355"/>
                      <a:gd name="T1" fmla="*/ 4 h 277"/>
                      <a:gd name="T2" fmla="*/ 36 w 355"/>
                      <a:gd name="T3" fmla="*/ 18 h 277"/>
                      <a:gd name="T4" fmla="*/ 46 w 355"/>
                      <a:gd name="T5" fmla="*/ 30 h 277"/>
                      <a:gd name="T6" fmla="*/ 76 w 355"/>
                      <a:gd name="T7" fmla="*/ 52 h 277"/>
                      <a:gd name="T8" fmla="*/ 92 w 355"/>
                      <a:gd name="T9" fmla="*/ 66 h 277"/>
                      <a:gd name="T10" fmla="*/ 122 w 355"/>
                      <a:gd name="T11" fmla="*/ 98 h 277"/>
                      <a:gd name="T12" fmla="*/ 136 w 355"/>
                      <a:gd name="T13" fmla="*/ 128 h 277"/>
                      <a:gd name="T14" fmla="*/ 148 w 355"/>
                      <a:gd name="T15" fmla="*/ 132 h 277"/>
                      <a:gd name="T16" fmla="*/ 154 w 355"/>
                      <a:gd name="T17" fmla="*/ 150 h 277"/>
                      <a:gd name="T18" fmla="*/ 176 w 355"/>
                      <a:gd name="T19" fmla="*/ 152 h 277"/>
                      <a:gd name="T20" fmla="*/ 170 w 355"/>
                      <a:gd name="T21" fmla="*/ 196 h 277"/>
                      <a:gd name="T22" fmla="*/ 180 w 355"/>
                      <a:gd name="T23" fmla="*/ 224 h 277"/>
                      <a:gd name="T24" fmla="*/ 198 w 355"/>
                      <a:gd name="T25" fmla="*/ 232 h 277"/>
                      <a:gd name="T26" fmla="*/ 216 w 355"/>
                      <a:gd name="T27" fmla="*/ 234 h 277"/>
                      <a:gd name="T28" fmla="*/ 236 w 355"/>
                      <a:gd name="T29" fmla="*/ 242 h 277"/>
                      <a:gd name="T30" fmla="*/ 254 w 355"/>
                      <a:gd name="T31" fmla="*/ 236 h 277"/>
                      <a:gd name="T32" fmla="*/ 272 w 355"/>
                      <a:gd name="T33" fmla="*/ 248 h 277"/>
                      <a:gd name="T34" fmla="*/ 296 w 355"/>
                      <a:gd name="T35" fmla="*/ 256 h 277"/>
                      <a:gd name="T36" fmla="*/ 314 w 355"/>
                      <a:gd name="T37" fmla="*/ 264 h 277"/>
                      <a:gd name="T38" fmla="*/ 352 w 355"/>
                      <a:gd name="T39" fmla="*/ 266 h 277"/>
                      <a:gd name="T40" fmla="*/ 342 w 355"/>
                      <a:gd name="T41" fmla="*/ 274 h 277"/>
                      <a:gd name="T42" fmla="*/ 322 w 355"/>
                      <a:gd name="T43" fmla="*/ 272 h 277"/>
                      <a:gd name="T44" fmla="*/ 300 w 355"/>
                      <a:gd name="T45" fmla="*/ 270 h 277"/>
                      <a:gd name="T46" fmla="*/ 288 w 355"/>
                      <a:gd name="T47" fmla="*/ 266 h 277"/>
                      <a:gd name="T48" fmla="*/ 252 w 355"/>
                      <a:gd name="T49" fmla="*/ 264 h 277"/>
                      <a:gd name="T50" fmla="*/ 234 w 355"/>
                      <a:gd name="T51" fmla="*/ 260 h 277"/>
                      <a:gd name="T52" fmla="*/ 172 w 355"/>
                      <a:gd name="T53" fmla="*/ 242 h 277"/>
                      <a:gd name="T54" fmla="*/ 160 w 355"/>
                      <a:gd name="T55" fmla="*/ 216 h 277"/>
                      <a:gd name="T56" fmla="*/ 126 w 355"/>
                      <a:gd name="T57" fmla="*/ 200 h 277"/>
                      <a:gd name="T58" fmla="*/ 108 w 355"/>
                      <a:gd name="T59" fmla="*/ 186 h 277"/>
                      <a:gd name="T60" fmla="*/ 94 w 355"/>
                      <a:gd name="T61" fmla="*/ 158 h 277"/>
                      <a:gd name="T62" fmla="*/ 68 w 355"/>
                      <a:gd name="T63" fmla="*/ 108 h 277"/>
                      <a:gd name="T64" fmla="*/ 64 w 355"/>
                      <a:gd name="T65" fmla="*/ 102 h 277"/>
                      <a:gd name="T66" fmla="*/ 58 w 355"/>
                      <a:gd name="T67" fmla="*/ 100 h 277"/>
                      <a:gd name="T68" fmla="*/ 54 w 355"/>
                      <a:gd name="T69" fmla="*/ 88 h 277"/>
                      <a:gd name="T70" fmla="*/ 38 w 355"/>
                      <a:gd name="T71" fmla="*/ 58 h 277"/>
                      <a:gd name="T72" fmla="*/ 20 w 355"/>
                      <a:gd name="T73" fmla="*/ 40 h 277"/>
                      <a:gd name="T74" fmla="*/ 4 w 355"/>
                      <a:gd name="T75" fmla="*/ 22 h 277"/>
                      <a:gd name="T76" fmla="*/ 10 w 355"/>
                      <a:gd name="T77" fmla="*/ 2 h 277"/>
                      <a:gd name="T78" fmla="*/ 10 w 355"/>
                      <a:gd name="T79" fmla="*/ 4 h 2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18" name="Freeform 74"/>
                  <p:cNvSpPr>
                    <a:spLocks/>
                  </p:cNvSpPr>
                  <p:nvPr/>
                </p:nvSpPr>
                <p:spPr bwMode="ltGray">
                  <a:xfrm>
                    <a:off x="4515" y="541"/>
                    <a:ext cx="67" cy="68"/>
                  </a:xfrm>
                  <a:custGeom>
                    <a:avLst/>
                    <a:gdLst>
                      <a:gd name="T0" fmla="*/ 54 w 156"/>
                      <a:gd name="T1" fmla="*/ 66 h 206"/>
                      <a:gd name="T2" fmla="*/ 66 w 156"/>
                      <a:gd name="T3" fmla="*/ 58 h 206"/>
                      <a:gd name="T4" fmla="*/ 68 w 156"/>
                      <a:gd name="T5" fmla="*/ 52 h 206"/>
                      <a:gd name="T6" fmla="*/ 80 w 156"/>
                      <a:gd name="T7" fmla="*/ 44 h 206"/>
                      <a:gd name="T8" fmla="*/ 106 w 156"/>
                      <a:gd name="T9" fmla="*/ 22 h 206"/>
                      <a:gd name="T10" fmla="*/ 112 w 156"/>
                      <a:gd name="T11" fmla="*/ 4 h 206"/>
                      <a:gd name="T12" fmla="*/ 124 w 156"/>
                      <a:gd name="T13" fmla="*/ 0 h 206"/>
                      <a:gd name="T14" fmla="*/ 150 w 156"/>
                      <a:gd name="T15" fmla="*/ 28 h 206"/>
                      <a:gd name="T16" fmla="*/ 146 w 156"/>
                      <a:gd name="T17" fmla="*/ 44 h 206"/>
                      <a:gd name="T18" fmla="*/ 126 w 156"/>
                      <a:gd name="T19" fmla="*/ 64 h 206"/>
                      <a:gd name="T20" fmla="*/ 132 w 156"/>
                      <a:gd name="T21" fmla="*/ 94 h 206"/>
                      <a:gd name="T22" fmla="*/ 142 w 156"/>
                      <a:gd name="T23" fmla="*/ 110 h 206"/>
                      <a:gd name="T24" fmla="*/ 146 w 156"/>
                      <a:gd name="T25" fmla="*/ 128 h 206"/>
                      <a:gd name="T26" fmla="*/ 128 w 156"/>
                      <a:gd name="T27" fmla="*/ 128 h 206"/>
                      <a:gd name="T28" fmla="*/ 116 w 156"/>
                      <a:gd name="T29" fmla="*/ 146 h 206"/>
                      <a:gd name="T30" fmla="*/ 104 w 156"/>
                      <a:gd name="T31" fmla="*/ 156 h 206"/>
                      <a:gd name="T32" fmla="*/ 100 w 156"/>
                      <a:gd name="T33" fmla="*/ 198 h 206"/>
                      <a:gd name="T34" fmla="*/ 88 w 156"/>
                      <a:gd name="T35" fmla="*/ 202 h 206"/>
                      <a:gd name="T36" fmla="*/ 82 w 156"/>
                      <a:gd name="T37" fmla="*/ 206 h 206"/>
                      <a:gd name="T38" fmla="*/ 76 w 156"/>
                      <a:gd name="T39" fmla="*/ 202 h 206"/>
                      <a:gd name="T40" fmla="*/ 72 w 156"/>
                      <a:gd name="T41" fmla="*/ 190 h 206"/>
                      <a:gd name="T42" fmla="*/ 60 w 156"/>
                      <a:gd name="T43" fmla="*/ 186 h 206"/>
                      <a:gd name="T44" fmla="*/ 42 w 156"/>
                      <a:gd name="T45" fmla="*/ 194 h 206"/>
                      <a:gd name="T46" fmla="*/ 28 w 156"/>
                      <a:gd name="T47" fmla="*/ 186 h 206"/>
                      <a:gd name="T48" fmla="*/ 10 w 156"/>
                      <a:gd name="T49" fmla="*/ 148 h 206"/>
                      <a:gd name="T50" fmla="*/ 4 w 156"/>
                      <a:gd name="T51" fmla="*/ 130 h 206"/>
                      <a:gd name="T52" fmla="*/ 0 w 156"/>
                      <a:gd name="T53" fmla="*/ 118 h 206"/>
                      <a:gd name="T54" fmla="*/ 20 w 156"/>
                      <a:gd name="T55" fmla="*/ 96 h 206"/>
                      <a:gd name="T56" fmla="*/ 32 w 156"/>
                      <a:gd name="T57" fmla="*/ 104 h 206"/>
                      <a:gd name="T58" fmla="*/ 34 w 156"/>
                      <a:gd name="T59" fmla="*/ 80 h 206"/>
                      <a:gd name="T60" fmla="*/ 52 w 156"/>
                      <a:gd name="T61" fmla="*/ 70 h 206"/>
                      <a:gd name="T62" fmla="*/ 54 w 156"/>
                      <a:gd name="T63" fmla="*/ 66 h 2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19" name="Freeform 75"/>
                  <p:cNvSpPr>
                    <a:spLocks/>
                  </p:cNvSpPr>
                  <p:nvPr/>
                </p:nvSpPr>
                <p:spPr bwMode="ltGray">
                  <a:xfrm>
                    <a:off x="4580" y="572"/>
                    <a:ext cx="47" cy="13"/>
                  </a:xfrm>
                  <a:custGeom>
                    <a:avLst/>
                    <a:gdLst>
                      <a:gd name="T0" fmla="*/ 4 w 109"/>
                      <a:gd name="T1" fmla="*/ 32 h 38"/>
                      <a:gd name="T2" fmla="*/ 18 w 109"/>
                      <a:gd name="T3" fmla="*/ 10 h 38"/>
                      <a:gd name="T4" fmla="*/ 46 w 109"/>
                      <a:gd name="T5" fmla="*/ 20 h 38"/>
                      <a:gd name="T6" fmla="*/ 72 w 109"/>
                      <a:gd name="T7" fmla="*/ 14 h 38"/>
                      <a:gd name="T8" fmla="*/ 90 w 109"/>
                      <a:gd name="T9" fmla="*/ 0 h 38"/>
                      <a:gd name="T10" fmla="*/ 76 w 109"/>
                      <a:gd name="T11" fmla="*/ 26 h 38"/>
                      <a:gd name="T12" fmla="*/ 60 w 109"/>
                      <a:gd name="T13" fmla="*/ 38 h 38"/>
                      <a:gd name="T14" fmla="*/ 42 w 109"/>
                      <a:gd name="T15" fmla="*/ 32 h 38"/>
                      <a:gd name="T16" fmla="*/ 14 w 109"/>
                      <a:gd name="T17" fmla="*/ 30 h 38"/>
                      <a:gd name="T18" fmla="*/ 4 w 109"/>
                      <a:gd name="T19" fmla="*/ 32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20" name="Freeform 76"/>
                  <p:cNvSpPr>
                    <a:spLocks/>
                  </p:cNvSpPr>
                  <p:nvPr/>
                </p:nvSpPr>
                <p:spPr bwMode="ltGray">
                  <a:xfrm>
                    <a:off x="4578" y="588"/>
                    <a:ext cx="32" cy="34"/>
                  </a:xfrm>
                  <a:custGeom>
                    <a:avLst/>
                    <a:gdLst>
                      <a:gd name="T0" fmla="*/ 8 w 76"/>
                      <a:gd name="T1" fmla="*/ 18 h 104"/>
                      <a:gd name="T2" fmla="*/ 18 w 76"/>
                      <a:gd name="T3" fmla="*/ 0 h 104"/>
                      <a:gd name="T4" fmla="*/ 34 w 76"/>
                      <a:gd name="T5" fmla="*/ 18 h 104"/>
                      <a:gd name="T6" fmla="*/ 62 w 76"/>
                      <a:gd name="T7" fmla="*/ 4 h 104"/>
                      <a:gd name="T8" fmla="*/ 46 w 76"/>
                      <a:gd name="T9" fmla="*/ 34 h 104"/>
                      <a:gd name="T10" fmla="*/ 54 w 76"/>
                      <a:gd name="T11" fmla="*/ 48 h 104"/>
                      <a:gd name="T12" fmla="*/ 58 w 76"/>
                      <a:gd name="T13" fmla="*/ 60 h 104"/>
                      <a:gd name="T14" fmla="*/ 46 w 76"/>
                      <a:gd name="T15" fmla="*/ 74 h 104"/>
                      <a:gd name="T16" fmla="*/ 34 w 76"/>
                      <a:gd name="T17" fmla="*/ 60 h 104"/>
                      <a:gd name="T18" fmla="*/ 22 w 76"/>
                      <a:gd name="T19" fmla="*/ 48 h 104"/>
                      <a:gd name="T20" fmla="*/ 28 w 76"/>
                      <a:gd name="T21" fmla="*/ 68 h 104"/>
                      <a:gd name="T22" fmla="*/ 30 w 76"/>
                      <a:gd name="T23" fmla="*/ 74 h 104"/>
                      <a:gd name="T24" fmla="*/ 20 w 76"/>
                      <a:gd name="T25" fmla="*/ 104 h 104"/>
                      <a:gd name="T26" fmla="*/ 12 w 76"/>
                      <a:gd name="T27" fmla="*/ 102 h 104"/>
                      <a:gd name="T28" fmla="*/ 8 w 76"/>
                      <a:gd name="T29" fmla="*/ 90 h 104"/>
                      <a:gd name="T30" fmla="*/ 0 w 76"/>
                      <a:gd name="T31" fmla="*/ 54 h 104"/>
                      <a:gd name="T32" fmla="*/ 2 w 76"/>
                      <a:gd name="T33" fmla="*/ 30 h 104"/>
                      <a:gd name="T34" fmla="*/ 8 w 76"/>
                      <a:gd name="T35" fmla="*/ 18 h 1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21" name="Freeform 77"/>
                  <p:cNvSpPr>
                    <a:spLocks/>
                  </p:cNvSpPr>
                  <p:nvPr/>
                </p:nvSpPr>
                <p:spPr bwMode="ltGray">
                  <a:xfrm>
                    <a:off x="4632" y="569"/>
                    <a:ext cx="16" cy="20"/>
                  </a:xfrm>
                  <a:custGeom>
                    <a:avLst/>
                    <a:gdLst>
                      <a:gd name="T0" fmla="*/ 3 w 37"/>
                      <a:gd name="T1" fmla="*/ 28 h 61"/>
                      <a:gd name="T2" fmla="*/ 13 w 37"/>
                      <a:gd name="T3" fmla="*/ 0 h 61"/>
                      <a:gd name="T4" fmla="*/ 15 w 37"/>
                      <a:gd name="T5" fmla="*/ 28 h 61"/>
                      <a:gd name="T6" fmla="*/ 37 w 37"/>
                      <a:gd name="T7" fmla="*/ 38 h 61"/>
                      <a:gd name="T8" fmla="*/ 19 w 37"/>
                      <a:gd name="T9" fmla="*/ 44 h 61"/>
                      <a:gd name="T10" fmla="*/ 5 w 37"/>
                      <a:gd name="T11" fmla="*/ 58 h 61"/>
                      <a:gd name="T12" fmla="*/ 1 w 37"/>
                      <a:gd name="T13" fmla="*/ 34 h 61"/>
                      <a:gd name="T14" fmla="*/ 3 w 37"/>
                      <a:gd name="T15" fmla="*/ 28 h 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22" name="Freeform 78"/>
                  <p:cNvSpPr>
                    <a:spLocks/>
                  </p:cNvSpPr>
                  <p:nvPr/>
                </p:nvSpPr>
                <p:spPr bwMode="ltGray">
                  <a:xfrm>
                    <a:off x="4636" y="600"/>
                    <a:ext cx="20" cy="10"/>
                  </a:xfrm>
                  <a:custGeom>
                    <a:avLst/>
                    <a:gdLst>
                      <a:gd name="T0" fmla="*/ 7 w 49"/>
                      <a:gd name="T1" fmla="*/ 0 h 29"/>
                      <a:gd name="T2" fmla="*/ 29 w 49"/>
                      <a:gd name="T3" fmla="*/ 0 h 29"/>
                      <a:gd name="T4" fmla="*/ 49 w 49"/>
                      <a:gd name="T5" fmla="*/ 16 h 29"/>
                      <a:gd name="T6" fmla="*/ 35 w 49"/>
                      <a:gd name="T7" fmla="*/ 14 h 29"/>
                      <a:gd name="T8" fmla="*/ 3 w 49"/>
                      <a:gd name="T9" fmla="*/ 16 h 29"/>
                      <a:gd name="T10" fmla="*/ 7 w 49"/>
                      <a:gd name="T11" fmla="*/ 0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23" name="Freeform 79"/>
                  <p:cNvSpPr>
                    <a:spLocks/>
                  </p:cNvSpPr>
                  <p:nvPr/>
                </p:nvSpPr>
                <p:spPr bwMode="ltGray">
                  <a:xfrm>
                    <a:off x="4657" y="585"/>
                    <a:ext cx="26" cy="17"/>
                  </a:xfrm>
                  <a:custGeom>
                    <a:avLst/>
                    <a:gdLst>
                      <a:gd name="T0" fmla="*/ 21 w 61"/>
                      <a:gd name="T1" fmla="*/ 38 h 48"/>
                      <a:gd name="T2" fmla="*/ 15 w 61"/>
                      <a:gd name="T3" fmla="*/ 26 h 48"/>
                      <a:gd name="T4" fmla="*/ 3 w 61"/>
                      <a:gd name="T5" fmla="*/ 22 h 48"/>
                      <a:gd name="T6" fmla="*/ 13 w 61"/>
                      <a:gd name="T7" fmla="*/ 8 h 48"/>
                      <a:gd name="T8" fmla="*/ 25 w 61"/>
                      <a:gd name="T9" fmla="*/ 0 h 48"/>
                      <a:gd name="T10" fmla="*/ 49 w 61"/>
                      <a:gd name="T11" fmla="*/ 10 h 48"/>
                      <a:gd name="T12" fmla="*/ 53 w 61"/>
                      <a:gd name="T13" fmla="*/ 20 h 48"/>
                      <a:gd name="T14" fmla="*/ 61 w 61"/>
                      <a:gd name="T15" fmla="*/ 32 h 48"/>
                      <a:gd name="T16" fmla="*/ 41 w 61"/>
                      <a:gd name="T17" fmla="*/ 38 h 48"/>
                      <a:gd name="T18" fmla="*/ 23 w 61"/>
                      <a:gd name="T19" fmla="*/ 44 h 48"/>
                      <a:gd name="T20" fmla="*/ 21 w 61"/>
                      <a:gd name="T21" fmla="*/ 38 h 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24" name="Freeform 80"/>
                  <p:cNvSpPr>
                    <a:spLocks/>
                  </p:cNvSpPr>
                  <p:nvPr/>
                </p:nvSpPr>
                <p:spPr bwMode="ltGray">
                  <a:xfrm>
                    <a:off x="4664" y="593"/>
                    <a:ext cx="122" cy="61"/>
                  </a:xfrm>
                  <a:custGeom>
                    <a:avLst/>
                    <a:gdLst>
                      <a:gd name="T0" fmla="*/ 46 w 286"/>
                      <a:gd name="T1" fmla="*/ 28 h 182"/>
                      <a:gd name="T2" fmla="*/ 36 w 286"/>
                      <a:gd name="T3" fmla="*/ 14 h 182"/>
                      <a:gd name="T4" fmla="*/ 26 w 286"/>
                      <a:gd name="T5" fmla="*/ 30 h 182"/>
                      <a:gd name="T6" fmla="*/ 0 w 286"/>
                      <a:gd name="T7" fmla="*/ 24 h 182"/>
                      <a:gd name="T8" fmla="*/ 10 w 286"/>
                      <a:gd name="T9" fmla="*/ 42 h 182"/>
                      <a:gd name="T10" fmla="*/ 16 w 286"/>
                      <a:gd name="T11" fmla="*/ 62 h 182"/>
                      <a:gd name="T12" fmla="*/ 24 w 286"/>
                      <a:gd name="T13" fmla="*/ 48 h 182"/>
                      <a:gd name="T14" fmla="*/ 30 w 286"/>
                      <a:gd name="T15" fmla="*/ 44 h 182"/>
                      <a:gd name="T16" fmla="*/ 48 w 286"/>
                      <a:gd name="T17" fmla="*/ 56 h 182"/>
                      <a:gd name="T18" fmla="*/ 70 w 286"/>
                      <a:gd name="T19" fmla="*/ 62 h 182"/>
                      <a:gd name="T20" fmla="*/ 88 w 286"/>
                      <a:gd name="T21" fmla="*/ 72 h 182"/>
                      <a:gd name="T22" fmla="*/ 106 w 286"/>
                      <a:gd name="T23" fmla="*/ 102 h 182"/>
                      <a:gd name="T24" fmla="*/ 104 w 286"/>
                      <a:gd name="T25" fmla="*/ 122 h 182"/>
                      <a:gd name="T26" fmla="*/ 98 w 286"/>
                      <a:gd name="T27" fmla="*/ 134 h 182"/>
                      <a:gd name="T28" fmla="*/ 122 w 286"/>
                      <a:gd name="T29" fmla="*/ 128 h 182"/>
                      <a:gd name="T30" fmla="*/ 140 w 286"/>
                      <a:gd name="T31" fmla="*/ 140 h 182"/>
                      <a:gd name="T32" fmla="*/ 168 w 286"/>
                      <a:gd name="T33" fmla="*/ 148 h 182"/>
                      <a:gd name="T34" fmla="*/ 174 w 286"/>
                      <a:gd name="T35" fmla="*/ 146 h 182"/>
                      <a:gd name="T36" fmla="*/ 168 w 286"/>
                      <a:gd name="T37" fmla="*/ 134 h 182"/>
                      <a:gd name="T38" fmla="*/ 178 w 286"/>
                      <a:gd name="T39" fmla="*/ 136 h 182"/>
                      <a:gd name="T40" fmla="*/ 186 w 286"/>
                      <a:gd name="T41" fmla="*/ 118 h 182"/>
                      <a:gd name="T42" fmla="*/ 202 w 286"/>
                      <a:gd name="T43" fmla="*/ 122 h 182"/>
                      <a:gd name="T44" fmla="*/ 214 w 286"/>
                      <a:gd name="T45" fmla="*/ 130 h 182"/>
                      <a:gd name="T46" fmla="*/ 244 w 286"/>
                      <a:gd name="T47" fmla="*/ 168 h 182"/>
                      <a:gd name="T48" fmla="*/ 262 w 286"/>
                      <a:gd name="T49" fmla="*/ 178 h 182"/>
                      <a:gd name="T50" fmla="*/ 284 w 286"/>
                      <a:gd name="T51" fmla="*/ 170 h 182"/>
                      <a:gd name="T52" fmla="*/ 268 w 286"/>
                      <a:gd name="T53" fmla="*/ 160 h 182"/>
                      <a:gd name="T54" fmla="*/ 256 w 286"/>
                      <a:gd name="T55" fmla="*/ 138 h 182"/>
                      <a:gd name="T56" fmla="*/ 250 w 286"/>
                      <a:gd name="T57" fmla="*/ 132 h 182"/>
                      <a:gd name="T58" fmla="*/ 248 w 286"/>
                      <a:gd name="T59" fmla="*/ 122 h 182"/>
                      <a:gd name="T60" fmla="*/ 236 w 286"/>
                      <a:gd name="T61" fmla="*/ 116 h 182"/>
                      <a:gd name="T62" fmla="*/ 240 w 286"/>
                      <a:gd name="T63" fmla="*/ 96 h 182"/>
                      <a:gd name="T64" fmla="*/ 220 w 286"/>
                      <a:gd name="T65" fmla="*/ 86 h 182"/>
                      <a:gd name="T66" fmla="*/ 210 w 286"/>
                      <a:gd name="T67" fmla="*/ 70 h 182"/>
                      <a:gd name="T68" fmla="*/ 190 w 286"/>
                      <a:gd name="T69" fmla="*/ 54 h 182"/>
                      <a:gd name="T70" fmla="*/ 168 w 286"/>
                      <a:gd name="T71" fmla="*/ 38 h 182"/>
                      <a:gd name="T72" fmla="*/ 156 w 286"/>
                      <a:gd name="T73" fmla="*/ 34 h 182"/>
                      <a:gd name="T74" fmla="*/ 120 w 286"/>
                      <a:gd name="T75" fmla="*/ 16 h 182"/>
                      <a:gd name="T76" fmla="*/ 102 w 286"/>
                      <a:gd name="T77" fmla="*/ 4 h 182"/>
                      <a:gd name="T78" fmla="*/ 96 w 286"/>
                      <a:gd name="T79" fmla="*/ 0 h 182"/>
                      <a:gd name="T80" fmla="*/ 70 w 286"/>
                      <a:gd name="T81" fmla="*/ 10 h 182"/>
                      <a:gd name="T82" fmla="*/ 56 w 286"/>
                      <a:gd name="T83" fmla="*/ 32 h 182"/>
                      <a:gd name="T84" fmla="*/ 46 w 286"/>
                      <a:gd name="T85" fmla="*/ 28 h 1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25" name="Freeform 81"/>
                  <p:cNvSpPr>
                    <a:spLocks/>
                  </p:cNvSpPr>
                  <p:nvPr/>
                </p:nvSpPr>
                <p:spPr bwMode="ltGray">
                  <a:xfrm>
                    <a:off x="4770" y="599"/>
                    <a:ext cx="33" cy="26"/>
                  </a:xfrm>
                  <a:custGeom>
                    <a:avLst/>
                    <a:gdLst>
                      <a:gd name="T0" fmla="*/ 1 w 78"/>
                      <a:gd name="T1" fmla="*/ 58 h 78"/>
                      <a:gd name="T2" fmla="*/ 27 w 78"/>
                      <a:gd name="T3" fmla="*/ 60 h 78"/>
                      <a:gd name="T4" fmla="*/ 45 w 78"/>
                      <a:gd name="T5" fmla="*/ 48 h 78"/>
                      <a:gd name="T6" fmla="*/ 57 w 78"/>
                      <a:gd name="T7" fmla="*/ 30 h 78"/>
                      <a:gd name="T8" fmla="*/ 43 w 78"/>
                      <a:gd name="T9" fmla="*/ 14 h 78"/>
                      <a:gd name="T10" fmla="*/ 43 w 78"/>
                      <a:gd name="T11" fmla="*/ 4 h 78"/>
                      <a:gd name="T12" fmla="*/ 71 w 78"/>
                      <a:gd name="T13" fmla="*/ 26 h 78"/>
                      <a:gd name="T14" fmla="*/ 67 w 78"/>
                      <a:gd name="T15" fmla="*/ 54 h 78"/>
                      <a:gd name="T16" fmla="*/ 33 w 78"/>
                      <a:gd name="T17" fmla="*/ 78 h 78"/>
                      <a:gd name="T18" fmla="*/ 9 w 78"/>
                      <a:gd name="T19" fmla="*/ 66 h 78"/>
                      <a:gd name="T20" fmla="*/ 3 w 78"/>
                      <a:gd name="T21" fmla="*/ 62 h 78"/>
                      <a:gd name="T22" fmla="*/ 1 w 78"/>
                      <a:gd name="T23" fmla="*/ 58 h 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26" name="Freeform 82"/>
                  <p:cNvSpPr>
                    <a:spLocks/>
                  </p:cNvSpPr>
                  <p:nvPr/>
                </p:nvSpPr>
                <p:spPr bwMode="ltGray">
                  <a:xfrm>
                    <a:off x="4840" y="544"/>
                    <a:ext cx="8" cy="6"/>
                  </a:xfrm>
                  <a:custGeom>
                    <a:avLst/>
                    <a:gdLst>
                      <a:gd name="T0" fmla="*/ 3 w 17"/>
                      <a:gd name="T1" fmla="*/ 4 h 18"/>
                      <a:gd name="T2" fmla="*/ 3 w 17"/>
                      <a:gd name="T3" fmla="*/ 14 h 18"/>
                      <a:gd name="T4" fmla="*/ 3 w 17"/>
                      <a:gd name="T5" fmla="*/ 4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27" name="Freeform 83"/>
                  <p:cNvSpPr>
                    <a:spLocks/>
                  </p:cNvSpPr>
                  <p:nvPr/>
                </p:nvSpPr>
                <p:spPr bwMode="ltGray">
                  <a:xfrm>
                    <a:off x="4747" y="494"/>
                    <a:ext cx="8" cy="5"/>
                  </a:xfrm>
                  <a:custGeom>
                    <a:avLst/>
                    <a:gdLst>
                      <a:gd name="T0" fmla="*/ 7 w 20"/>
                      <a:gd name="T1" fmla="*/ 12 h 15"/>
                      <a:gd name="T2" fmla="*/ 17 w 20"/>
                      <a:gd name="T3" fmla="*/ 2 h 15"/>
                      <a:gd name="T4" fmla="*/ 9 w 20"/>
                      <a:gd name="T5" fmla="*/ 12 h 15"/>
                      <a:gd name="T6" fmla="*/ 7 w 20"/>
                      <a:gd name="T7" fmla="*/ 12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28" name="Freeform 84"/>
                  <p:cNvSpPr>
                    <a:spLocks/>
                  </p:cNvSpPr>
                  <p:nvPr/>
                </p:nvSpPr>
                <p:spPr bwMode="ltGray">
                  <a:xfrm>
                    <a:off x="4676" y="536"/>
                    <a:ext cx="8" cy="5"/>
                  </a:xfrm>
                  <a:custGeom>
                    <a:avLst/>
                    <a:gdLst>
                      <a:gd name="T0" fmla="*/ 7 w 20"/>
                      <a:gd name="T1" fmla="*/ 12 h 15"/>
                      <a:gd name="T2" fmla="*/ 15 w 20"/>
                      <a:gd name="T3" fmla="*/ 2 h 15"/>
                      <a:gd name="T4" fmla="*/ 15 w 20"/>
                      <a:gd name="T5" fmla="*/ 14 h 15"/>
                      <a:gd name="T6" fmla="*/ 7 w 20"/>
                      <a:gd name="T7" fmla="*/ 12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29" name="Freeform 85"/>
                  <p:cNvSpPr>
                    <a:spLocks/>
                  </p:cNvSpPr>
                  <p:nvPr/>
                </p:nvSpPr>
                <p:spPr bwMode="ltGray">
                  <a:xfrm>
                    <a:off x="4598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50 h 80"/>
                      <a:gd name="T2" fmla="*/ 14 w 80"/>
                      <a:gd name="T3" fmla="*/ 24 h 80"/>
                      <a:gd name="T4" fmla="*/ 26 w 80"/>
                      <a:gd name="T5" fmla="*/ 20 h 80"/>
                      <a:gd name="T6" fmla="*/ 48 w 80"/>
                      <a:gd name="T7" fmla="*/ 18 h 80"/>
                      <a:gd name="T8" fmla="*/ 58 w 80"/>
                      <a:gd name="T9" fmla="*/ 0 h 80"/>
                      <a:gd name="T10" fmla="*/ 80 w 80"/>
                      <a:gd name="T11" fmla="*/ 40 h 80"/>
                      <a:gd name="T12" fmla="*/ 70 w 80"/>
                      <a:gd name="T13" fmla="*/ 56 h 80"/>
                      <a:gd name="T14" fmla="*/ 54 w 80"/>
                      <a:gd name="T15" fmla="*/ 62 h 80"/>
                      <a:gd name="T16" fmla="*/ 48 w 80"/>
                      <a:gd name="T17" fmla="*/ 80 h 80"/>
                      <a:gd name="T18" fmla="*/ 32 w 80"/>
                      <a:gd name="T19" fmla="*/ 68 h 80"/>
                      <a:gd name="T20" fmla="*/ 38 w 80"/>
                      <a:gd name="T21" fmla="*/ 52 h 80"/>
                      <a:gd name="T22" fmla="*/ 30 w 80"/>
                      <a:gd name="T23" fmla="*/ 28 h 80"/>
                      <a:gd name="T24" fmla="*/ 20 w 80"/>
                      <a:gd name="T25" fmla="*/ 48 h 80"/>
                      <a:gd name="T26" fmla="*/ 8 w 80"/>
                      <a:gd name="T27" fmla="*/ 56 h 80"/>
                      <a:gd name="T28" fmla="*/ 0 w 80"/>
                      <a:gd name="T29" fmla="*/ 50 h 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30" name="Freeform 86"/>
                  <p:cNvSpPr>
                    <a:spLocks/>
                  </p:cNvSpPr>
                  <p:nvPr/>
                </p:nvSpPr>
                <p:spPr bwMode="ltGray">
                  <a:xfrm>
                    <a:off x="4587" y="466"/>
                    <a:ext cx="40" cy="58"/>
                  </a:xfrm>
                  <a:custGeom>
                    <a:avLst/>
                    <a:gdLst>
                      <a:gd name="T0" fmla="*/ 14 w 94"/>
                      <a:gd name="T1" fmla="*/ 96 h 174"/>
                      <a:gd name="T2" fmla="*/ 26 w 94"/>
                      <a:gd name="T3" fmla="*/ 128 h 174"/>
                      <a:gd name="T4" fmla="*/ 32 w 94"/>
                      <a:gd name="T5" fmla="*/ 108 h 174"/>
                      <a:gd name="T6" fmla="*/ 52 w 94"/>
                      <a:gd name="T7" fmla="*/ 100 h 174"/>
                      <a:gd name="T8" fmla="*/ 46 w 94"/>
                      <a:gd name="T9" fmla="*/ 124 h 174"/>
                      <a:gd name="T10" fmla="*/ 66 w 94"/>
                      <a:gd name="T11" fmla="*/ 126 h 174"/>
                      <a:gd name="T12" fmla="*/ 76 w 94"/>
                      <a:gd name="T13" fmla="*/ 142 h 174"/>
                      <a:gd name="T14" fmla="*/ 58 w 94"/>
                      <a:gd name="T15" fmla="*/ 148 h 174"/>
                      <a:gd name="T16" fmla="*/ 74 w 94"/>
                      <a:gd name="T17" fmla="*/ 174 h 174"/>
                      <a:gd name="T18" fmla="*/ 84 w 94"/>
                      <a:gd name="T19" fmla="*/ 154 h 174"/>
                      <a:gd name="T20" fmla="*/ 82 w 94"/>
                      <a:gd name="T21" fmla="*/ 112 h 174"/>
                      <a:gd name="T22" fmla="*/ 60 w 94"/>
                      <a:gd name="T23" fmla="*/ 106 h 174"/>
                      <a:gd name="T24" fmla="*/ 50 w 94"/>
                      <a:gd name="T25" fmla="*/ 82 h 174"/>
                      <a:gd name="T26" fmla="*/ 34 w 94"/>
                      <a:gd name="T27" fmla="*/ 82 h 174"/>
                      <a:gd name="T28" fmla="*/ 30 w 94"/>
                      <a:gd name="T29" fmla="*/ 70 h 174"/>
                      <a:gd name="T30" fmla="*/ 42 w 94"/>
                      <a:gd name="T31" fmla="*/ 42 h 174"/>
                      <a:gd name="T32" fmla="*/ 30 w 94"/>
                      <a:gd name="T33" fmla="*/ 0 h 174"/>
                      <a:gd name="T34" fmla="*/ 18 w 94"/>
                      <a:gd name="T35" fmla="*/ 22 h 174"/>
                      <a:gd name="T36" fmla="*/ 4 w 94"/>
                      <a:gd name="T37" fmla="*/ 46 h 174"/>
                      <a:gd name="T38" fmla="*/ 14 w 94"/>
                      <a:gd name="T39" fmla="*/ 76 h 174"/>
                      <a:gd name="T40" fmla="*/ 14 w 94"/>
                      <a:gd name="T41" fmla="*/ 96 h 1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31" name="Freeform 87"/>
                  <p:cNvSpPr>
                    <a:spLocks/>
                  </p:cNvSpPr>
                  <p:nvPr/>
                </p:nvSpPr>
                <p:spPr bwMode="ltGray">
                  <a:xfrm>
                    <a:off x="4597" y="508"/>
                    <a:ext cx="14" cy="17"/>
                  </a:xfrm>
                  <a:custGeom>
                    <a:avLst/>
                    <a:gdLst>
                      <a:gd name="T0" fmla="*/ 6 w 32"/>
                      <a:gd name="T1" fmla="*/ 24 h 50"/>
                      <a:gd name="T2" fmla="*/ 12 w 32"/>
                      <a:gd name="T3" fmla="*/ 0 h 50"/>
                      <a:gd name="T4" fmla="*/ 20 w 32"/>
                      <a:gd name="T5" fmla="*/ 16 h 50"/>
                      <a:gd name="T6" fmla="*/ 22 w 32"/>
                      <a:gd name="T7" fmla="*/ 24 h 50"/>
                      <a:gd name="T8" fmla="*/ 28 w 32"/>
                      <a:gd name="T9" fmla="*/ 26 h 50"/>
                      <a:gd name="T10" fmla="*/ 32 w 32"/>
                      <a:gd name="T11" fmla="*/ 38 h 50"/>
                      <a:gd name="T12" fmla="*/ 18 w 32"/>
                      <a:gd name="T13" fmla="*/ 50 h 50"/>
                      <a:gd name="T14" fmla="*/ 6 w 32"/>
                      <a:gd name="T15" fmla="*/ 24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32" name="Freeform 88"/>
                  <p:cNvSpPr>
                    <a:spLocks/>
                  </p:cNvSpPr>
                  <p:nvPr/>
                </p:nvSpPr>
                <p:spPr bwMode="ltGray">
                  <a:xfrm>
                    <a:off x="4569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44 h 50"/>
                      <a:gd name="T2" fmla="*/ 22 w 43"/>
                      <a:gd name="T3" fmla="*/ 20 h 50"/>
                      <a:gd name="T4" fmla="*/ 36 w 43"/>
                      <a:gd name="T5" fmla="*/ 0 h 50"/>
                      <a:gd name="T6" fmla="*/ 24 w 43"/>
                      <a:gd name="T7" fmla="*/ 28 h 50"/>
                      <a:gd name="T8" fmla="*/ 2 w 43"/>
                      <a:gd name="T9" fmla="*/ 50 h 50"/>
                      <a:gd name="T10" fmla="*/ 0 w 43"/>
                      <a:gd name="T11" fmla="*/ 44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33" name="Freeform 89"/>
                  <p:cNvSpPr>
                    <a:spLocks/>
                  </p:cNvSpPr>
                  <p:nvPr/>
                </p:nvSpPr>
                <p:spPr bwMode="ltGray">
                  <a:xfrm>
                    <a:off x="4784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25 h 29"/>
                      <a:gd name="T2" fmla="*/ 12 w 41"/>
                      <a:gd name="T3" fmla="*/ 29 h 29"/>
                      <a:gd name="T4" fmla="*/ 0 w 41"/>
                      <a:gd name="T5" fmla="*/ 25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34" name="Freeform 90"/>
                  <p:cNvSpPr>
                    <a:spLocks/>
                  </p:cNvSpPr>
                  <p:nvPr/>
                </p:nvSpPr>
                <p:spPr bwMode="ltGray">
                  <a:xfrm>
                    <a:off x="4293" y="246"/>
                    <a:ext cx="438" cy="152"/>
                  </a:xfrm>
                  <a:custGeom>
                    <a:avLst/>
                    <a:gdLst>
                      <a:gd name="T0" fmla="*/ 73 w 438"/>
                      <a:gd name="T1" fmla="*/ 1 h 152"/>
                      <a:gd name="T2" fmla="*/ 438 w 438"/>
                      <a:gd name="T3" fmla="*/ 0 h 152"/>
                      <a:gd name="T4" fmla="*/ 416 w 438"/>
                      <a:gd name="T5" fmla="*/ 54 h 152"/>
                      <a:gd name="T6" fmla="*/ 397 w 438"/>
                      <a:gd name="T7" fmla="*/ 68 h 152"/>
                      <a:gd name="T8" fmla="*/ 392 w 438"/>
                      <a:gd name="T9" fmla="*/ 70 h 152"/>
                      <a:gd name="T10" fmla="*/ 375 w 438"/>
                      <a:gd name="T11" fmla="*/ 73 h 152"/>
                      <a:gd name="T12" fmla="*/ 361 w 438"/>
                      <a:gd name="T13" fmla="*/ 88 h 152"/>
                      <a:gd name="T14" fmla="*/ 362 w 438"/>
                      <a:gd name="T15" fmla="*/ 99 h 152"/>
                      <a:gd name="T16" fmla="*/ 364 w 438"/>
                      <a:gd name="T17" fmla="*/ 107 h 152"/>
                      <a:gd name="T18" fmla="*/ 366 w 438"/>
                      <a:gd name="T19" fmla="*/ 113 h 152"/>
                      <a:gd name="T20" fmla="*/ 362 w 438"/>
                      <a:gd name="T21" fmla="*/ 122 h 152"/>
                      <a:gd name="T22" fmla="*/ 351 w 438"/>
                      <a:gd name="T23" fmla="*/ 120 h 152"/>
                      <a:gd name="T24" fmla="*/ 342 w 438"/>
                      <a:gd name="T25" fmla="*/ 129 h 152"/>
                      <a:gd name="T26" fmla="*/ 347 w 438"/>
                      <a:gd name="T27" fmla="*/ 105 h 152"/>
                      <a:gd name="T28" fmla="*/ 338 w 438"/>
                      <a:gd name="T29" fmla="*/ 100 h 152"/>
                      <a:gd name="T30" fmla="*/ 344 w 438"/>
                      <a:gd name="T31" fmla="*/ 93 h 152"/>
                      <a:gd name="T32" fmla="*/ 342 w 438"/>
                      <a:gd name="T33" fmla="*/ 89 h 152"/>
                      <a:gd name="T34" fmla="*/ 320 w 438"/>
                      <a:gd name="T35" fmla="*/ 94 h 152"/>
                      <a:gd name="T36" fmla="*/ 317 w 438"/>
                      <a:gd name="T37" fmla="*/ 85 h 152"/>
                      <a:gd name="T38" fmla="*/ 297 w 438"/>
                      <a:gd name="T39" fmla="*/ 94 h 152"/>
                      <a:gd name="T40" fmla="*/ 320 w 438"/>
                      <a:gd name="T41" fmla="*/ 103 h 152"/>
                      <a:gd name="T42" fmla="*/ 305 w 438"/>
                      <a:gd name="T43" fmla="*/ 117 h 152"/>
                      <a:gd name="T44" fmla="*/ 311 w 438"/>
                      <a:gd name="T45" fmla="*/ 126 h 152"/>
                      <a:gd name="T46" fmla="*/ 315 w 438"/>
                      <a:gd name="T47" fmla="*/ 138 h 152"/>
                      <a:gd name="T48" fmla="*/ 309 w 438"/>
                      <a:gd name="T49" fmla="*/ 139 h 152"/>
                      <a:gd name="T50" fmla="*/ 314 w 438"/>
                      <a:gd name="T51" fmla="*/ 144 h 152"/>
                      <a:gd name="T52" fmla="*/ 307 w 438"/>
                      <a:gd name="T53" fmla="*/ 152 h 152"/>
                      <a:gd name="T54" fmla="*/ 0 w 438"/>
                      <a:gd name="T55" fmla="*/ 149 h 152"/>
                      <a:gd name="T56" fmla="*/ 73 w 438"/>
                      <a:gd name="T57" fmla="*/ 1 h 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35" name="Freeform 91"/>
                  <p:cNvSpPr>
                    <a:spLocks/>
                  </p:cNvSpPr>
                  <p:nvPr/>
                </p:nvSpPr>
                <p:spPr bwMode="ltGray">
                  <a:xfrm>
                    <a:off x="4731" y="240"/>
                    <a:ext cx="20" cy="55"/>
                  </a:xfrm>
                  <a:custGeom>
                    <a:avLst/>
                    <a:gdLst>
                      <a:gd name="T0" fmla="*/ 5 w 47"/>
                      <a:gd name="T1" fmla="*/ 156 h 165"/>
                      <a:gd name="T2" fmla="*/ 15 w 47"/>
                      <a:gd name="T3" fmla="*/ 108 h 165"/>
                      <a:gd name="T4" fmla="*/ 17 w 47"/>
                      <a:gd name="T5" fmla="*/ 68 h 165"/>
                      <a:gd name="T6" fmla="*/ 11 w 47"/>
                      <a:gd name="T7" fmla="*/ 40 h 165"/>
                      <a:gd name="T8" fmla="*/ 17 w 47"/>
                      <a:gd name="T9" fmla="*/ 12 h 165"/>
                      <a:gd name="T10" fmla="*/ 21 w 47"/>
                      <a:gd name="T11" fmla="*/ 0 h 165"/>
                      <a:gd name="T12" fmla="*/ 31 w 47"/>
                      <a:gd name="T13" fmla="*/ 30 h 165"/>
                      <a:gd name="T14" fmla="*/ 47 w 47"/>
                      <a:gd name="T15" fmla="*/ 98 h 165"/>
                      <a:gd name="T16" fmla="*/ 31 w 47"/>
                      <a:gd name="T17" fmla="*/ 108 h 165"/>
                      <a:gd name="T18" fmla="*/ 23 w 47"/>
                      <a:gd name="T19" fmla="*/ 126 h 165"/>
                      <a:gd name="T20" fmla="*/ 21 w 47"/>
                      <a:gd name="T21" fmla="*/ 132 h 165"/>
                      <a:gd name="T22" fmla="*/ 27 w 47"/>
                      <a:gd name="T23" fmla="*/ 134 h 165"/>
                      <a:gd name="T24" fmla="*/ 31 w 47"/>
                      <a:gd name="T25" fmla="*/ 146 h 165"/>
                      <a:gd name="T26" fmla="*/ 13 w 47"/>
                      <a:gd name="T27" fmla="*/ 148 h 165"/>
                      <a:gd name="T28" fmla="*/ 7 w 47"/>
                      <a:gd name="T29" fmla="*/ 160 h 165"/>
                      <a:gd name="T30" fmla="*/ 3 w 47"/>
                      <a:gd name="T31" fmla="*/ 154 h 165"/>
                      <a:gd name="T32" fmla="*/ 5 w 47"/>
                      <a:gd name="T33" fmla="*/ 156 h 1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36" name="Freeform 92"/>
                  <p:cNvSpPr>
                    <a:spLocks/>
                  </p:cNvSpPr>
                  <p:nvPr/>
                </p:nvSpPr>
                <p:spPr bwMode="ltGray">
                  <a:xfrm>
                    <a:off x="4719" y="287"/>
                    <a:ext cx="59" cy="34"/>
                  </a:xfrm>
                  <a:custGeom>
                    <a:avLst/>
                    <a:gdLst>
                      <a:gd name="T0" fmla="*/ 26 w 138"/>
                      <a:gd name="T1" fmla="*/ 61 h 103"/>
                      <a:gd name="T2" fmla="*/ 30 w 138"/>
                      <a:gd name="T3" fmla="*/ 43 h 103"/>
                      <a:gd name="T4" fmla="*/ 50 w 138"/>
                      <a:gd name="T5" fmla="*/ 33 h 103"/>
                      <a:gd name="T6" fmla="*/ 54 w 138"/>
                      <a:gd name="T7" fmla="*/ 45 h 103"/>
                      <a:gd name="T8" fmla="*/ 66 w 138"/>
                      <a:gd name="T9" fmla="*/ 49 h 103"/>
                      <a:gd name="T10" fmla="*/ 80 w 138"/>
                      <a:gd name="T11" fmla="*/ 55 h 103"/>
                      <a:gd name="T12" fmla="*/ 116 w 138"/>
                      <a:gd name="T13" fmla="*/ 33 h 103"/>
                      <a:gd name="T14" fmla="*/ 130 w 138"/>
                      <a:gd name="T15" fmla="*/ 17 h 103"/>
                      <a:gd name="T16" fmla="*/ 138 w 138"/>
                      <a:gd name="T17" fmla="*/ 11 h 103"/>
                      <a:gd name="T18" fmla="*/ 106 w 138"/>
                      <a:gd name="T19" fmla="*/ 49 h 103"/>
                      <a:gd name="T20" fmla="*/ 84 w 138"/>
                      <a:gd name="T21" fmla="*/ 67 h 103"/>
                      <a:gd name="T22" fmla="*/ 66 w 138"/>
                      <a:gd name="T23" fmla="*/ 81 h 103"/>
                      <a:gd name="T24" fmla="*/ 48 w 138"/>
                      <a:gd name="T25" fmla="*/ 103 h 103"/>
                      <a:gd name="T26" fmla="*/ 26 w 138"/>
                      <a:gd name="T27" fmla="*/ 89 h 103"/>
                      <a:gd name="T28" fmla="*/ 20 w 138"/>
                      <a:gd name="T29" fmla="*/ 87 h 103"/>
                      <a:gd name="T30" fmla="*/ 22 w 138"/>
                      <a:gd name="T31" fmla="*/ 97 h 103"/>
                      <a:gd name="T32" fmla="*/ 0 w 138"/>
                      <a:gd name="T33" fmla="*/ 97 h 103"/>
                      <a:gd name="T34" fmla="*/ 10 w 138"/>
                      <a:gd name="T35" fmla="*/ 79 h 103"/>
                      <a:gd name="T36" fmla="*/ 26 w 138"/>
                      <a:gd name="T37" fmla="*/ 61 h 1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37" name="Freeform 93"/>
                  <p:cNvSpPr>
                    <a:spLocks/>
                  </p:cNvSpPr>
                  <p:nvPr/>
                </p:nvSpPr>
                <p:spPr bwMode="ltGray">
                  <a:xfrm>
                    <a:off x="4656" y="319"/>
                    <a:ext cx="80" cy="72"/>
                  </a:xfrm>
                  <a:custGeom>
                    <a:avLst/>
                    <a:gdLst>
                      <a:gd name="T0" fmla="*/ 158 w 188"/>
                      <a:gd name="T1" fmla="*/ 24 h 214"/>
                      <a:gd name="T2" fmla="*/ 160 w 188"/>
                      <a:gd name="T3" fmla="*/ 6 h 214"/>
                      <a:gd name="T4" fmla="*/ 170 w 188"/>
                      <a:gd name="T5" fmla="*/ 0 h 214"/>
                      <a:gd name="T6" fmla="*/ 182 w 188"/>
                      <a:gd name="T7" fmla="*/ 24 h 214"/>
                      <a:gd name="T8" fmla="*/ 188 w 188"/>
                      <a:gd name="T9" fmla="*/ 42 h 214"/>
                      <a:gd name="T10" fmla="*/ 178 w 188"/>
                      <a:gd name="T11" fmla="*/ 58 h 214"/>
                      <a:gd name="T12" fmla="*/ 170 w 188"/>
                      <a:gd name="T13" fmla="*/ 76 h 214"/>
                      <a:gd name="T14" fmla="*/ 162 w 188"/>
                      <a:gd name="T15" fmla="*/ 126 h 214"/>
                      <a:gd name="T16" fmla="*/ 144 w 188"/>
                      <a:gd name="T17" fmla="*/ 136 h 214"/>
                      <a:gd name="T18" fmla="*/ 120 w 188"/>
                      <a:gd name="T19" fmla="*/ 138 h 214"/>
                      <a:gd name="T20" fmla="*/ 112 w 188"/>
                      <a:gd name="T21" fmla="*/ 124 h 214"/>
                      <a:gd name="T22" fmla="*/ 102 w 188"/>
                      <a:gd name="T23" fmla="*/ 146 h 214"/>
                      <a:gd name="T24" fmla="*/ 90 w 188"/>
                      <a:gd name="T25" fmla="*/ 150 h 214"/>
                      <a:gd name="T26" fmla="*/ 80 w 188"/>
                      <a:gd name="T27" fmla="*/ 132 h 214"/>
                      <a:gd name="T28" fmla="*/ 58 w 188"/>
                      <a:gd name="T29" fmla="*/ 144 h 214"/>
                      <a:gd name="T30" fmla="*/ 76 w 188"/>
                      <a:gd name="T31" fmla="*/ 142 h 214"/>
                      <a:gd name="T32" fmla="*/ 78 w 188"/>
                      <a:gd name="T33" fmla="*/ 160 h 214"/>
                      <a:gd name="T34" fmla="*/ 58 w 188"/>
                      <a:gd name="T35" fmla="*/ 166 h 214"/>
                      <a:gd name="T36" fmla="*/ 34 w 188"/>
                      <a:gd name="T37" fmla="*/ 166 h 214"/>
                      <a:gd name="T38" fmla="*/ 36 w 188"/>
                      <a:gd name="T39" fmla="*/ 154 h 214"/>
                      <a:gd name="T40" fmla="*/ 46 w 188"/>
                      <a:gd name="T41" fmla="*/ 144 h 214"/>
                      <a:gd name="T42" fmla="*/ 34 w 188"/>
                      <a:gd name="T43" fmla="*/ 148 h 214"/>
                      <a:gd name="T44" fmla="*/ 26 w 188"/>
                      <a:gd name="T45" fmla="*/ 166 h 214"/>
                      <a:gd name="T46" fmla="*/ 30 w 188"/>
                      <a:gd name="T47" fmla="*/ 190 h 214"/>
                      <a:gd name="T48" fmla="*/ 14 w 188"/>
                      <a:gd name="T49" fmla="*/ 200 h 214"/>
                      <a:gd name="T50" fmla="*/ 0 w 188"/>
                      <a:gd name="T51" fmla="*/ 214 h 214"/>
                      <a:gd name="T52" fmla="*/ 8 w 188"/>
                      <a:gd name="T53" fmla="*/ 188 h 214"/>
                      <a:gd name="T54" fmla="*/ 0 w 188"/>
                      <a:gd name="T55" fmla="*/ 164 h 214"/>
                      <a:gd name="T56" fmla="*/ 14 w 188"/>
                      <a:gd name="T57" fmla="*/ 152 h 214"/>
                      <a:gd name="T58" fmla="*/ 32 w 188"/>
                      <a:gd name="T59" fmla="*/ 134 h 214"/>
                      <a:gd name="T60" fmla="*/ 44 w 188"/>
                      <a:gd name="T61" fmla="*/ 118 h 214"/>
                      <a:gd name="T62" fmla="*/ 72 w 188"/>
                      <a:gd name="T63" fmla="*/ 116 h 214"/>
                      <a:gd name="T64" fmla="*/ 84 w 188"/>
                      <a:gd name="T65" fmla="*/ 112 h 214"/>
                      <a:gd name="T66" fmla="*/ 114 w 188"/>
                      <a:gd name="T67" fmla="*/ 78 h 214"/>
                      <a:gd name="T68" fmla="*/ 120 w 188"/>
                      <a:gd name="T69" fmla="*/ 92 h 214"/>
                      <a:gd name="T70" fmla="*/ 132 w 188"/>
                      <a:gd name="T71" fmla="*/ 76 h 214"/>
                      <a:gd name="T72" fmla="*/ 150 w 188"/>
                      <a:gd name="T73" fmla="*/ 54 h 214"/>
                      <a:gd name="T74" fmla="*/ 154 w 188"/>
                      <a:gd name="T75" fmla="*/ 42 h 214"/>
                      <a:gd name="T76" fmla="*/ 148 w 188"/>
                      <a:gd name="T77" fmla="*/ 38 h 214"/>
                      <a:gd name="T78" fmla="*/ 152 w 188"/>
                      <a:gd name="T79" fmla="*/ 32 h 214"/>
                      <a:gd name="T80" fmla="*/ 158 w 188"/>
                      <a:gd name="T81" fmla="*/ 24 h 2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38" name="Freeform 94"/>
                  <p:cNvSpPr>
                    <a:spLocks/>
                  </p:cNvSpPr>
                  <p:nvPr/>
                </p:nvSpPr>
                <p:spPr bwMode="ltGray">
                  <a:xfrm>
                    <a:off x="4709" y="340"/>
                    <a:ext cx="6" cy="4"/>
                  </a:xfrm>
                  <a:custGeom>
                    <a:avLst/>
                    <a:gdLst>
                      <a:gd name="T0" fmla="*/ 0 w 13"/>
                      <a:gd name="T1" fmla="*/ 9 h 13"/>
                      <a:gd name="T2" fmla="*/ 4 w 13"/>
                      <a:gd name="T3" fmla="*/ 13 h 13"/>
                      <a:gd name="T4" fmla="*/ 0 w 13"/>
                      <a:gd name="T5" fmla="*/ 9 h 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39" name="Freeform 95"/>
                  <p:cNvSpPr>
                    <a:spLocks/>
                  </p:cNvSpPr>
                  <p:nvPr/>
                </p:nvSpPr>
                <p:spPr bwMode="ltGray">
                  <a:xfrm>
                    <a:off x="4261" y="389"/>
                    <a:ext cx="347" cy="189"/>
                  </a:xfrm>
                  <a:custGeom>
                    <a:avLst/>
                    <a:gdLst>
                      <a:gd name="T0" fmla="*/ 812 w 812"/>
                      <a:gd name="T1" fmla="*/ 26 h 564"/>
                      <a:gd name="T2" fmla="*/ 778 w 812"/>
                      <a:gd name="T3" fmla="*/ 78 h 564"/>
                      <a:gd name="T4" fmla="*/ 748 w 812"/>
                      <a:gd name="T5" fmla="*/ 122 h 564"/>
                      <a:gd name="T6" fmla="*/ 722 w 812"/>
                      <a:gd name="T7" fmla="*/ 142 h 564"/>
                      <a:gd name="T8" fmla="*/ 634 w 812"/>
                      <a:gd name="T9" fmla="*/ 180 h 564"/>
                      <a:gd name="T10" fmla="*/ 632 w 812"/>
                      <a:gd name="T11" fmla="*/ 210 h 564"/>
                      <a:gd name="T12" fmla="*/ 604 w 812"/>
                      <a:gd name="T13" fmla="*/ 230 h 564"/>
                      <a:gd name="T14" fmla="*/ 620 w 812"/>
                      <a:gd name="T15" fmla="*/ 178 h 564"/>
                      <a:gd name="T16" fmla="*/ 576 w 812"/>
                      <a:gd name="T17" fmla="*/ 188 h 564"/>
                      <a:gd name="T18" fmla="*/ 556 w 812"/>
                      <a:gd name="T19" fmla="*/ 218 h 564"/>
                      <a:gd name="T20" fmla="*/ 596 w 812"/>
                      <a:gd name="T21" fmla="*/ 280 h 564"/>
                      <a:gd name="T22" fmla="*/ 594 w 812"/>
                      <a:gd name="T23" fmla="*/ 368 h 564"/>
                      <a:gd name="T24" fmla="*/ 542 w 812"/>
                      <a:gd name="T25" fmla="*/ 406 h 564"/>
                      <a:gd name="T26" fmla="*/ 522 w 812"/>
                      <a:gd name="T27" fmla="*/ 386 h 564"/>
                      <a:gd name="T28" fmla="*/ 482 w 812"/>
                      <a:gd name="T29" fmla="*/ 348 h 564"/>
                      <a:gd name="T30" fmla="*/ 462 w 812"/>
                      <a:gd name="T31" fmla="*/ 348 h 564"/>
                      <a:gd name="T32" fmla="*/ 450 w 812"/>
                      <a:gd name="T33" fmla="*/ 394 h 564"/>
                      <a:gd name="T34" fmla="*/ 500 w 812"/>
                      <a:gd name="T35" fmla="*/ 464 h 564"/>
                      <a:gd name="T36" fmla="*/ 510 w 812"/>
                      <a:gd name="T37" fmla="*/ 524 h 564"/>
                      <a:gd name="T38" fmla="*/ 526 w 812"/>
                      <a:gd name="T39" fmla="*/ 560 h 564"/>
                      <a:gd name="T40" fmla="*/ 492 w 812"/>
                      <a:gd name="T41" fmla="*/ 544 h 564"/>
                      <a:gd name="T42" fmla="*/ 470 w 812"/>
                      <a:gd name="T43" fmla="*/ 518 h 564"/>
                      <a:gd name="T44" fmla="*/ 422 w 812"/>
                      <a:gd name="T45" fmla="*/ 424 h 564"/>
                      <a:gd name="T46" fmla="*/ 426 w 812"/>
                      <a:gd name="T47" fmla="*/ 310 h 564"/>
                      <a:gd name="T48" fmla="*/ 422 w 812"/>
                      <a:gd name="T49" fmla="*/ 268 h 564"/>
                      <a:gd name="T50" fmla="*/ 412 w 812"/>
                      <a:gd name="T51" fmla="*/ 276 h 564"/>
                      <a:gd name="T52" fmla="*/ 386 w 812"/>
                      <a:gd name="T53" fmla="*/ 266 h 564"/>
                      <a:gd name="T54" fmla="*/ 360 w 812"/>
                      <a:gd name="T55" fmla="*/ 170 h 564"/>
                      <a:gd name="T56" fmla="*/ 330 w 812"/>
                      <a:gd name="T57" fmla="*/ 166 h 564"/>
                      <a:gd name="T58" fmla="*/ 288 w 812"/>
                      <a:gd name="T59" fmla="*/ 172 h 564"/>
                      <a:gd name="T60" fmla="*/ 242 w 812"/>
                      <a:gd name="T61" fmla="*/ 232 h 564"/>
                      <a:gd name="T62" fmla="*/ 196 w 812"/>
                      <a:gd name="T63" fmla="*/ 268 h 564"/>
                      <a:gd name="T64" fmla="*/ 184 w 812"/>
                      <a:gd name="T65" fmla="*/ 274 h 564"/>
                      <a:gd name="T66" fmla="*/ 160 w 812"/>
                      <a:gd name="T67" fmla="*/ 328 h 564"/>
                      <a:gd name="T68" fmla="*/ 152 w 812"/>
                      <a:gd name="T69" fmla="*/ 354 h 564"/>
                      <a:gd name="T70" fmla="*/ 128 w 812"/>
                      <a:gd name="T71" fmla="*/ 404 h 564"/>
                      <a:gd name="T72" fmla="*/ 94 w 812"/>
                      <a:gd name="T73" fmla="*/ 392 h 564"/>
                      <a:gd name="T74" fmla="*/ 66 w 812"/>
                      <a:gd name="T75" fmla="*/ 258 h 564"/>
                      <a:gd name="T76" fmla="*/ 72 w 812"/>
                      <a:gd name="T77" fmla="*/ 156 h 564"/>
                      <a:gd name="T78" fmla="*/ 44 w 812"/>
                      <a:gd name="T79" fmla="*/ 180 h 564"/>
                      <a:gd name="T80" fmla="*/ 20 w 812"/>
                      <a:gd name="T81" fmla="*/ 150 h 564"/>
                      <a:gd name="T82" fmla="*/ 24 w 812"/>
                      <a:gd name="T83" fmla="*/ 138 h 564"/>
                      <a:gd name="T84" fmla="*/ 0 w 812"/>
                      <a:gd name="T85" fmla="*/ 92 h 564"/>
                      <a:gd name="T86" fmla="*/ 798 w 812"/>
                      <a:gd name="T87" fmla="*/ 6 h 5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0" name="Freeform 96"/>
                  <p:cNvSpPr>
                    <a:spLocks/>
                  </p:cNvSpPr>
                  <p:nvPr/>
                </p:nvSpPr>
                <p:spPr bwMode="ltGray">
                  <a:xfrm>
                    <a:off x="4322" y="519"/>
                    <a:ext cx="19" cy="29"/>
                  </a:xfrm>
                  <a:custGeom>
                    <a:avLst/>
                    <a:gdLst>
                      <a:gd name="T0" fmla="*/ 7 w 43"/>
                      <a:gd name="T1" fmla="*/ 11 h 85"/>
                      <a:gd name="T2" fmla="*/ 17 w 43"/>
                      <a:gd name="T3" fmla="*/ 3 h 85"/>
                      <a:gd name="T4" fmla="*/ 37 w 43"/>
                      <a:gd name="T5" fmla="*/ 33 h 85"/>
                      <a:gd name="T6" fmla="*/ 19 w 43"/>
                      <a:gd name="T7" fmla="*/ 85 h 85"/>
                      <a:gd name="T8" fmla="*/ 1 w 43"/>
                      <a:gd name="T9" fmla="*/ 69 h 85"/>
                      <a:gd name="T10" fmla="*/ 7 w 43"/>
                      <a:gd name="T11" fmla="*/ 11 h 8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1" name="Freeform 97"/>
                  <p:cNvSpPr>
                    <a:spLocks/>
                  </p:cNvSpPr>
                  <p:nvPr/>
                </p:nvSpPr>
                <p:spPr bwMode="ltGray">
                  <a:xfrm>
                    <a:off x="4588" y="421"/>
                    <a:ext cx="18" cy="24"/>
                  </a:xfrm>
                  <a:custGeom>
                    <a:avLst/>
                    <a:gdLst>
                      <a:gd name="T0" fmla="*/ 13 w 44"/>
                      <a:gd name="T1" fmla="*/ 28 h 74"/>
                      <a:gd name="T2" fmla="*/ 29 w 44"/>
                      <a:gd name="T3" fmla="*/ 2 h 74"/>
                      <a:gd name="T4" fmla="*/ 43 w 44"/>
                      <a:gd name="T5" fmla="*/ 4 h 74"/>
                      <a:gd name="T6" fmla="*/ 39 w 44"/>
                      <a:gd name="T7" fmla="*/ 26 h 74"/>
                      <a:gd name="T8" fmla="*/ 13 w 44"/>
                      <a:gd name="T9" fmla="*/ 74 h 74"/>
                      <a:gd name="T10" fmla="*/ 7 w 44"/>
                      <a:gd name="T11" fmla="*/ 60 h 74"/>
                      <a:gd name="T12" fmla="*/ 3 w 44"/>
                      <a:gd name="T13" fmla="*/ 36 h 74"/>
                      <a:gd name="T14" fmla="*/ 13 w 44"/>
                      <a:gd name="T15" fmla="*/ 28 h 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2" name="Freeform 98"/>
                  <p:cNvSpPr>
                    <a:spLocks/>
                  </p:cNvSpPr>
                  <p:nvPr/>
                </p:nvSpPr>
                <p:spPr bwMode="ltGray">
                  <a:xfrm>
                    <a:off x="4639" y="409"/>
                    <a:ext cx="9" cy="10"/>
                  </a:xfrm>
                  <a:custGeom>
                    <a:avLst/>
                    <a:gdLst>
                      <a:gd name="T0" fmla="*/ 7 w 20"/>
                      <a:gd name="T1" fmla="*/ 16 h 30"/>
                      <a:gd name="T2" fmla="*/ 5 w 20"/>
                      <a:gd name="T3" fmla="*/ 30 h 30"/>
                      <a:gd name="T4" fmla="*/ 7 w 20"/>
                      <a:gd name="T5" fmla="*/ 16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3" name="Freeform 99"/>
                  <p:cNvSpPr>
                    <a:spLocks/>
                  </p:cNvSpPr>
                  <p:nvPr/>
                </p:nvSpPr>
                <p:spPr bwMode="ltGray">
                  <a:xfrm>
                    <a:off x="3709" y="315"/>
                    <a:ext cx="433" cy="354"/>
                  </a:xfrm>
                  <a:custGeom>
                    <a:avLst/>
                    <a:gdLst>
                      <a:gd name="T0" fmla="*/ 481 w 682"/>
                      <a:gd name="T1" fmla="*/ 464 h 557"/>
                      <a:gd name="T2" fmla="*/ 486 w 682"/>
                      <a:gd name="T3" fmla="*/ 451 h 557"/>
                      <a:gd name="T4" fmla="*/ 500 w 682"/>
                      <a:gd name="T5" fmla="*/ 413 h 557"/>
                      <a:gd name="T6" fmla="*/ 309 w 682"/>
                      <a:gd name="T7" fmla="*/ 287 h 557"/>
                      <a:gd name="T8" fmla="*/ 282 w 682"/>
                      <a:gd name="T9" fmla="*/ 346 h 557"/>
                      <a:gd name="T10" fmla="*/ 303 w 682"/>
                      <a:gd name="T11" fmla="*/ 556 h 557"/>
                      <a:gd name="T12" fmla="*/ 282 w 682"/>
                      <a:gd name="T13" fmla="*/ 494 h 557"/>
                      <a:gd name="T14" fmla="*/ 242 w 682"/>
                      <a:gd name="T15" fmla="*/ 439 h 557"/>
                      <a:gd name="T16" fmla="*/ 245 w 682"/>
                      <a:gd name="T17" fmla="*/ 413 h 557"/>
                      <a:gd name="T18" fmla="*/ 247 w 682"/>
                      <a:gd name="T19" fmla="*/ 394 h 557"/>
                      <a:gd name="T20" fmla="*/ 220 w 682"/>
                      <a:gd name="T21" fmla="*/ 375 h 557"/>
                      <a:gd name="T22" fmla="*/ 194 w 682"/>
                      <a:gd name="T23" fmla="*/ 346 h 557"/>
                      <a:gd name="T24" fmla="*/ 148 w 682"/>
                      <a:gd name="T25" fmla="*/ 354 h 557"/>
                      <a:gd name="T26" fmla="*/ 126 w 682"/>
                      <a:gd name="T27" fmla="*/ 365 h 557"/>
                      <a:gd name="T28" fmla="*/ 78 w 682"/>
                      <a:gd name="T29" fmla="*/ 365 h 557"/>
                      <a:gd name="T30" fmla="*/ 22 w 682"/>
                      <a:gd name="T31" fmla="*/ 312 h 557"/>
                      <a:gd name="T32" fmla="*/ 11 w 682"/>
                      <a:gd name="T33" fmla="*/ 295 h 557"/>
                      <a:gd name="T34" fmla="*/ 0 w 682"/>
                      <a:gd name="T35" fmla="*/ 264 h 557"/>
                      <a:gd name="T36" fmla="*/ 24 w 682"/>
                      <a:gd name="T37" fmla="*/ 213 h 557"/>
                      <a:gd name="T38" fmla="*/ 32 w 682"/>
                      <a:gd name="T39" fmla="*/ 181 h 557"/>
                      <a:gd name="T40" fmla="*/ 51 w 682"/>
                      <a:gd name="T41" fmla="*/ 143 h 557"/>
                      <a:gd name="T42" fmla="*/ 81 w 682"/>
                      <a:gd name="T43" fmla="*/ 116 h 557"/>
                      <a:gd name="T44" fmla="*/ 167 w 682"/>
                      <a:gd name="T45" fmla="*/ 67 h 557"/>
                      <a:gd name="T46" fmla="*/ 220 w 682"/>
                      <a:gd name="T47" fmla="*/ 30 h 557"/>
                      <a:gd name="T48" fmla="*/ 258 w 682"/>
                      <a:gd name="T49" fmla="*/ 6 h 557"/>
                      <a:gd name="T50" fmla="*/ 363 w 682"/>
                      <a:gd name="T51" fmla="*/ 2 h 557"/>
                      <a:gd name="T52" fmla="*/ 398 w 682"/>
                      <a:gd name="T53" fmla="*/ 0 h 557"/>
                      <a:gd name="T54" fmla="*/ 384 w 682"/>
                      <a:gd name="T55" fmla="*/ 34 h 557"/>
                      <a:gd name="T56" fmla="*/ 443 w 682"/>
                      <a:gd name="T57" fmla="*/ 84 h 557"/>
                      <a:gd name="T58" fmla="*/ 497 w 682"/>
                      <a:gd name="T59" fmla="*/ 74 h 557"/>
                      <a:gd name="T60" fmla="*/ 529 w 682"/>
                      <a:gd name="T61" fmla="*/ 82 h 557"/>
                      <a:gd name="T62" fmla="*/ 559 w 682"/>
                      <a:gd name="T63" fmla="*/ 97 h 557"/>
                      <a:gd name="T64" fmla="*/ 572 w 682"/>
                      <a:gd name="T65" fmla="*/ 188 h 557"/>
                      <a:gd name="T66" fmla="*/ 572 w 682"/>
                      <a:gd name="T67" fmla="*/ 240 h 557"/>
                      <a:gd name="T68" fmla="*/ 599 w 682"/>
                      <a:gd name="T69" fmla="*/ 283 h 557"/>
                      <a:gd name="T70" fmla="*/ 645 w 682"/>
                      <a:gd name="T71" fmla="*/ 300 h 557"/>
                      <a:gd name="T72" fmla="*/ 680 w 682"/>
                      <a:gd name="T73" fmla="*/ 295 h 557"/>
                      <a:gd name="T74" fmla="*/ 664 w 682"/>
                      <a:gd name="T75" fmla="*/ 340 h 557"/>
                      <a:gd name="T76" fmla="*/ 599 w 682"/>
                      <a:gd name="T77" fmla="*/ 407 h 557"/>
                      <a:gd name="T78" fmla="*/ 548 w 682"/>
                      <a:gd name="T79" fmla="*/ 485 h 557"/>
                      <a:gd name="T80" fmla="*/ 556 w 682"/>
                      <a:gd name="T81" fmla="*/ 508 h 557"/>
                      <a:gd name="T82" fmla="*/ 435 w 682"/>
                      <a:gd name="T83" fmla="*/ 556 h 55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4" name="Freeform 100"/>
                  <p:cNvSpPr>
                    <a:spLocks/>
                  </p:cNvSpPr>
                  <p:nvPr/>
                </p:nvSpPr>
                <p:spPr bwMode="ltGray">
                  <a:xfrm>
                    <a:off x="3877" y="448"/>
                    <a:ext cx="163" cy="221"/>
                  </a:xfrm>
                  <a:custGeom>
                    <a:avLst/>
                    <a:gdLst>
                      <a:gd name="T0" fmla="*/ 243 w 257"/>
                      <a:gd name="T1" fmla="*/ 347 h 347"/>
                      <a:gd name="T2" fmla="*/ 233 w 257"/>
                      <a:gd name="T3" fmla="*/ 301 h 347"/>
                      <a:gd name="T4" fmla="*/ 217 w 257"/>
                      <a:gd name="T5" fmla="*/ 288 h 347"/>
                      <a:gd name="T6" fmla="*/ 215 w 257"/>
                      <a:gd name="T7" fmla="*/ 269 h 347"/>
                      <a:gd name="T8" fmla="*/ 209 w 257"/>
                      <a:gd name="T9" fmla="*/ 254 h 347"/>
                      <a:gd name="T10" fmla="*/ 209 w 257"/>
                      <a:gd name="T11" fmla="*/ 229 h 347"/>
                      <a:gd name="T12" fmla="*/ 207 w 257"/>
                      <a:gd name="T13" fmla="*/ 214 h 347"/>
                      <a:gd name="T14" fmla="*/ 228 w 257"/>
                      <a:gd name="T15" fmla="*/ 202 h 347"/>
                      <a:gd name="T16" fmla="*/ 257 w 257"/>
                      <a:gd name="T17" fmla="*/ 197 h 347"/>
                      <a:gd name="T18" fmla="*/ 257 w 257"/>
                      <a:gd name="T19" fmla="*/ 136 h 347"/>
                      <a:gd name="T20" fmla="*/ 54 w 257"/>
                      <a:gd name="T21" fmla="*/ 96 h 347"/>
                      <a:gd name="T22" fmla="*/ 32 w 257"/>
                      <a:gd name="T23" fmla="*/ 98 h 347"/>
                      <a:gd name="T24" fmla="*/ 16 w 257"/>
                      <a:gd name="T25" fmla="*/ 102 h 347"/>
                      <a:gd name="T26" fmla="*/ 0 w 257"/>
                      <a:gd name="T27" fmla="*/ 149 h 347"/>
                      <a:gd name="T28" fmla="*/ 93 w 257"/>
                      <a:gd name="T29" fmla="*/ 346 h 347"/>
                      <a:gd name="T30" fmla="*/ 243 w 257"/>
                      <a:gd name="T31" fmla="*/ 347 h 3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hlink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5" name="Freeform 101"/>
                  <p:cNvSpPr>
                    <a:spLocks/>
                  </p:cNvSpPr>
                  <p:nvPr/>
                </p:nvSpPr>
                <p:spPr bwMode="ltGray">
                  <a:xfrm>
                    <a:off x="4164" y="611"/>
                    <a:ext cx="7" cy="12"/>
                  </a:xfrm>
                  <a:custGeom>
                    <a:avLst/>
                    <a:gdLst>
                      <a:gd name="T0" fmla="*/ 7 w 19"/>
                      <a:gd name="T1" fmla="*/ 25 h 37"/>
                      <a:gd name="T2" fmla="*/ 19 w 19"/>
                      <a:gd name="T3" fmla="*/ 21 h 37"/>
                      <a:gd name="T4" fmla="*/ 7 w 19"/>
                      <a:gd name="T5" fmla="*/ 25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6" name="Freeform 102"/>
                  <p:cNvSpPr>
                    <a:spLocks/>
                  </p:cNvSpPr>
                  <p:nvPr/>
                </p:nvSpPr>
                <p:spPr bwMode="ltGray">
                  <a:xfrm>
                    <a:off x="4155" y="497"/>
                    <a:ext cx="9" cy="7"/>
                  </a:xfrm>
                  <a:custGeom>
                    <a:avLst/>
                    <a:gdLst>
                      <a:gd name="T0" fmla="*/ 12 w 22"/>
                      <a:gd name="T1" fmla="*/ 12 h 20"/>
                      <a:gd name="T2" fmla="*/ 16 w 22"/>
                      <a:gd name="T3" fmla="*/ 0 h 20"/>
                      <a:gd name="T4" fmla="*/ 20 w 22"/>
                      <a:gd name="T5" fmla="*/ 12 h 20"/>
                      <a:gd name="T6" fmla="*/ 8 w 22"/>
                      <a:gd name="T7" fmla="*/ 20 h 20"/>
                      <a:gd name="T8" fmla="*/ 12 w 22"/>
                      <a:gd name="T9" fmla="*/ 12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7" name="Freeform 103"/>
                  <p:cNvSpPr>
                    <a:spLocks/>
                  </p:cNvSpPr>
                  <p:nvPr/>
                </p:nvSpPr>
                <p:spPr bwMode="ltGray">
                  <a:xfrm>
                    <a:off x="3760" y="357"/>
                    <a:ext cx="25" cy="10"/>
                  </a:xfrm>
                  <a:custGeom>
                    <a:avLst/>
                    <a:gdLst>
                      <a:gd name="T0" fmla="*/ 24 w 57"/>
                      <a:gd name="T1" fmla="*/ 18 h 30"/>
                      <a:gd name="T2" fmla="*/ 32 w 57"/>
                      <a:gd name="T3" fmla="*/ 6 h 30"/>
                      <a:gd name="T4" fmla="*/ 36 w 57"/>
                      <a:gd name="T5" fmla="*/ 30 h 30"/>
                      <a:gd name="T6" fmla="*/ 24 w 57"/>
                      <a:gd name="T7" fmla="*/ 18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8" name="Freeform 104"/>
                  <p:cNvSpPr>
                    <a:spLocks/>
                  </p:cNvSpPr>
                  <p:nvPr/>
                </p:nvSpPr>
                <p:spPr bwMode="ltGray">
                  <a:xfrm>
                    <a:off x="4062" y="265"/>
                    <a:ext cx="295" cy="233"/>
                  </a:xfrm>
                  <a:custGeom>
                    <a:avLst/>
                    <a:gdLst>
                      <a:gd name="T0" fmla="*/ 473 w 693"/>
                      <a:gd name="T1" fmla="*/ 464 h 696"/>
                      <a:gd name="T2" fmla="*/ 393 w 693"/>
                      <a:gd name="T3" fmla="*/ 452 h 696"/>
                      <a:gd name="T4" fmla="*/ 325 w 693"/>
                      <a:gd name="T5" fmla="*/ 412 h 696"/>
                      <a:gd name="T6" fmla="*/ 265 w 693"/>
                      <a:gd name="T7" fmla="*/ 400 h 696"/>
                      <a:gd name="T8" fmla="*/ 237 w 693"/>
                      <a:gd name="T9" fmla="*/ 416 h 696"/>
                      <a:gd name="T10" fmla="*/ 261 w 693"/>
                      <a:gd name="T11" fmla="*/ 428 h 696"/>
                      <a:gd name="T12" fmla="*/ 293 w 693"/>
                      <a:gd name="T13" fmla="*/ 468 h 696"/>
                      <a:gd name="T14" fmla="*/ 321 w 693"/>
                      <a:gd name="T15" fmla="*/ 476 h 696"/>
                      <a:gd name="T16" fmla="*/ 333 w 693"/>
                      <a:gd name="T17" fmla="*/ 536 h 696"/>
                      <a:gd name="T18" fmla="*/ 313 w 693"/>
                      <a:gd name="T19" fmla="*/ 552 h 696"/>
                      <a:gd name="T20" fmla="*/ 261 w 693"/>
                      <a:gd name="T21" fmla="*/ 616 h 696"/>
                      <a:gd name="T22" fmla="*/ 225 w 693"/>
                      <a:gd name="T23" fmla="*/ 628 h 696"/>
                      <a:gd name="T24" fmla="*/ 97 w 693"/>
                      <a:gd name="T25" fmla="*/ 696 h 696"/>
                      <a:gd name="T26" fmla="*/ 77 w 693"/>
                      <a:gd name="T27" fmla="*/ 616 h 696"/>
                      <a:gd name="T28" fmla="*/ 45 w 693"/>
                      <a:gd name="T29" fmla="*/ 524 h 696"/>
                      <a:gd name="T30" fmla="*/ 33 w 693"/>
                      <a:gd name="T31" fmla="*/ 448 h 696"/>
                      <a:gd name="T32" fmla="*/ 53 w 693"/>
                      <a:gd name="T33" fmla="*/ 344 h 696"/>
                      <a:gd name="T34" fmla="*/ 17 w 693"/>
                      <a:gd name="T35" fmla="*/ 392 h 696"/>
                      <a:gd name="T36" fmla="*/ 81 w 693"/>
                      <a:gd name="T37" fmla="*/ 280 h 696"/>
                      <a:gd name="T38" fmla="*/ 113 w 693"/>
                      <a:gd name="T39" fmla="*/ 204 h 696"/>
                      <a:gd name="T40" fmla="*/ 37 w 693"/>
                      <a:gd name="T41" fmla="*/ 204 h 696"/>
                      <a:gd name="T42" fmla="*/ 1 w 693"/>
                      <a:gd name="T43" fmla="*/ 196 h 696"/>
                      <a:gd name="T44" fmla="*/ 25 w 693"/>
                      <a:gd name="T45" fmla="*/ 140 h 696"/>
                      <a:gd name="T46" fmla="*/ 97 w 693"/>
                      <a:gd name="T47" fmla="*/ 112 h 696"/>
                      <a:gd name="T48" fmla="*/ 221 w 693"/>
                      <a:gd name="T49" fmla="*/ 124 h 696"/>
                      <a:gd name="T50" fmla="*/ 229 w 693"/>
                      <a:gd name="T51" fmla="*/ 64 h 696"/>
                      <a:gd name="T52" fmla="*/ 261 w 693"/>
                      <a:gd name="T53" fmla="*/ 0 h 696"/>
                      <a:gd name="T54" fmla="*/ 357 w 693"/>
                      <a:gd name="T55" fmla="*/ 44 h 696"/>
                      <a:gd name="T56" fmla="*/ 329 w 693"/>
                      <a:gd name="T57" fmla="*/ 88 h 696"/>
                      <a:gd name="T58" fmla="*/ 301 w 693"/>
                      <a:gd name="T59" fmla="*/ 176 h 696"/>
                      <a:gd name="T60" fmla="*/ 361 w 693"/>
                      <a:gd name="T61" fmla="*/ 192 h 696"/>
                      <a:gd name="T62" fmla="*/ 373 w 693"/>
                      <a:gd name="T63" fmla="*/ 136 h 696"/>
                      <a:gd name="T64" fmla="*/ 417 w 693"/>
                      <a:gd name="T65" fmla="*/ 92 h 696"/>
                      <a:gd name="T66" fmla="*/ 497 w 693"/>
                      <a:gd name="T67" fmla="*/ 88 h 696"/>
                      <a:gd name="T68" fmla="*/ 529 w 693"/>
                      <a:gd name="T69" fmla="*/ 52 h 696"/>
                      <a:gd name="T70" fmla="*/ 541 w 693"/>
                      <a:gd name="T71" fmla="*/ 460 h 6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9" name="Freeform 105"/>
                  <p:cNvSpPr>
                    <a:spLocks/>
                  </p:cNvSpPr>
                  <p:nvPr/>
                </p:nvSpPr>
                <p:spPr bwMode="ltGray">
                  <a:xfrm>
                    <a:off x="3861" y="247"/>
                    <a:ext cx="591" cy="95"/>
                  </a:xfrm>
                  <a:custGeom>
                    <a:avLst/>
                    <a:gdLst>
                      <a:gd name="T0" fmla="*/ 825 w 931"/>
                      <a:gd name="T1" fmla="*/ 0 h 149"/>
                      <a:gd name="T2" fmla="*/ 143 w 931"/>
                      <a:gd name="T3" fmla="*/ 29 h 149"/>
                      <a:gd name="T4" fmla="*/ 91 w 931"/>
                      <a:gd name="T5" fmla="*/ 42 h 149"/>
                      <a:gd name="T6" fmla="*/ 62 w 931"/>
                      <a:gd name="T7" fmla="*/ 42 h 149"/>
                      <a:gd name="T8" fmla="*/ 22 w 931"/>
                      <a:gd name="T9" fmla="*/ 77 h 149"/>
                      <a:gd name="T10" fmla="*/ 0 w 931"/>
                      <a:gd name="T11" fmla="*/ 105 h 149"/>
                      <a:gd name="T12" fmla="*/ 59 w 931"/>
                      <a:gd name="T13" fmla="*/ 115 h 149"/>
                      <a:gd name="T14" fmla="*/ 97 w 931"/>
                      <a:gd name="T15" fmla="*/ 96 h 149"/>
                      <a:gd name="T16" fmla="*/ 108 w 931"/>
                      <a:gd name="T17" fmla="*/ 84 h 149"/>
                      <a:gd name="T18" fmla="*/ 167 w 931"/>
                      <a:gd name="T19" fmla="*/ 52 h 149"/>
                      <a:gd name="T20" fmla="*/ 215 w 931"/>
                      <a:gd name="T21" fmla="*/ 46 h 149"/>
                      <a:gd name="T22" fmla="*/ 237 w 931"/>
                      <a:gd name="T23" fmla="*/ 94 h 149"/>
                      <a:gd name="T24" fmla="*/ 188 w 931"/>
                      <a:gd name="T25" fmla="*/ 109 h 149"/>
                      <a:gd name="T26" fmla="*/ 231 w 931"/>
                      <a:gd name="T27" fmla="*/ 113 h 149"/>
                      <a:gd name="T28" fmla="*/ 250 w 931"/>
                      <a:gd name="T29" fmla="*/ 90 h 149"/>
                      <a:gd name="T30" fmla="*/ 266 w 931"/>
                      <a:gd name="T31" fmla="*/ 92 h 149"/>
                      <a:gd name="T32" fmla="*/ 253 w 931"/>
                      <a:gd name="T33" fmla="*/ 54 h 149"/>
                      <a:gd name="T34" fmla="*/ 266 w 931"/>
                      <a:gd name="T35" fmla="*/ 44 h 149"/>
                      <a:gd name="T36" fmla="*/ 277 w 931"/>
                      <a:gd name="T37" fmla="*/ 88 h 149"/>
                      <a:gd name="T38" fmla="*/ 266 w 931"/>
                      <a:gd name="T39" fmla="*/ 113 h 149"/>
                      <a:gd name="T40" fmla="*/ 296 w 931"/>
                      <a:gd name="T41" fmla="*/ 130 h 149"/>
                      <a:gd name="T42" fmla="*/ 299 w 931"/>
                      <a:gd name="T43" fmla="*/ 92 h 149"/>
                      <a:gd name="T44" fmla="*/ 331 w 931"/>
                      <a:gd name="T45" fmla="*/ 103 h 149"/>
                      <a:gd name="T46" fmla="*/ 382 w 931"/>
                      <a:gd name="T47" fmla="*/ 73 h 149"/>
                      <a:gd name="T48" fmla="*/ 409 w 931"/>
                      <a:gd name="T49" fmla="*/ 50 h 149"/>
                      <a:gd name="T50" fmla="*/ 439 w 931"/>
                      <a:gd name="T51" fmla="*/ 56 h 149"/>
                      <a:gd name="T52" fmla="*/ 455 w 931"/>
                      <a:gd name="T53" fmla="*/ 50 h 149"/>
                      <a:gd name="T54" fmla="*/ 431 w 931"/>
                      <a:gd name="T55" fmla="*/ 44 h 149"/>
                      <a:gd name="T56" fmla="*/ 474 w 931"/>
                      <a:gd name="T57" fmla="*/ 35 h 149"/>
                      <a:gd name="T58" fmla="*/ 544 w 931"/>
                      <a:gd name="T59" fmla="*/ 54 h 149"/>
                      <a:gd name="T60" fmla="*/ 581 w 931"/>
                      <a:gd name="T61" fmla="*/ 42 h 149"/>
                      <a:gd name="T62" fmla="*/ 584 w 931"/>
                      <a:gd name="T63" fmla="*/ 63 h 149"/>
                      <a:gd name="T64" fmla="*/ 568 w 931"/>
                      <a:gd name="T65" fmla="*/ 101 h 149"/>
                      <a:gd name="T66" fmla="*/ 611 w 931"/>
                      <a:gd name="T67" fmla="*/ 88 h 149"/>
                      <a:gd name="T68" fmla="*/ 624 w 931"/>
                      <a:gd name="T69" fmla="*/ 80 h 149"/>
                      <a:gd name="T70" fmla="*/ 648 w 931"/>
                      <a:gd name="T71" fmla="*/ 61 h 149"/>
                      <a:gd name="T72" fmla="*/ 794 w 931"/>
                      <a:gd name="T73" fmla="*/ 84 h 14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0" name="Freeform 106"/>
                  <p:cNvSpPr>
                    <a:spLocks/>
                  </p:cNvSpPr>
                  <p:nvPr/>
                </p:nvSpPr>
                <p:spPr bwMode="ltGray">
                  <a:xfrm>
                    <a:off x="3981" y="282"/>
                    <a:ext cx="13" cy="10"/>
                  </a:xfrm>
                  <a:custGeom>
                    <a:avLst/>
                    <a:gdLst>
                      <a:gd name="T0" fmla="*/ 3 w 31"/>
                      <a:gd name="T1" fmla="*/ 28 h 30"/>
                      <a:gd name="T2" fmla="*/ 31 w 31"/>
                      <a:gd name="T3" fmla="*/ 0 h 30"/>
                      <a:gd name="T4" fmla="*/ 19 w 31"/>
                      <a:gd name="T5" fmla="*/ 24 h 30"/>
                      <a:gd name="T6" fmla="*/ 3 w 31"/>
                      <a:gd name="T7" fmla="*/ 28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1" name="Freeform 107"/>
                  <p:cNvSpPr>
                    <a:spLocks/>
                  </p:cNvSpPr>
                  <p:nvPr/>
                </p:nvSpPr>
                <p:spPr bwMode="ltGray">
                  <a:xfrm>
                    <a:off x="3966" y="296"/>
                    <a:ext cx="19" cy="11"/>
                  </a:xfrm>
                  <a:custGeom>
                    <a:avLst/>
                    <a:gdLst>
                      <a:gd name="T0" fmla="*/ 6 w 44"/>
                      <a:gd name="T1" fmla="*/ 32 h 32"/>
                      <a:gd name="T2" fmla="*/ 22 w 44"/>
                      <a:gd name="T3" fmla="*/ 0 h 32"/>
                      <a:gd name="T4" fmla="*/ 38 w 44"/>
                      <a:gd name="T5" fmla="*/ 4 h 32"/>
                      <a:gd name="T6" fmla="*/ 6 w 44"/>
                      <a:gd name="T7" fmla="*/ 32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2" name="Freeform 108"/>
                  <p:cNvSpPr>
                    <a:spLocks/>
                  </p:cNvSpPr>
                  <p:nvPr/>
                </p:nvSpPr>
                <p:spPr bwMode="ltGray">
                  <a:xfrm>
                    <a:off x="4028" y="337"/>
                    <a:ext cx="32" cy="6"/>
                  </a:xfrm>
                  <a:custGeom>
                    <a:avLst/>
                    <a:gdLst>
                      <a:gd name="T0" fmla="*/ 37 w 76"/>
                      <a:gd name="T1" fmla="*/ 18 h 18"/>
                      <a:gd name="T2" fmla="*/ 25 w 76"/>
                      <a:gd name="T3" fmla="*/ 2 h 18"/>
                      <a:gd name="T4" fmla="*/ 37 w 76"/>
                      <a:gd name="T5" fmla="*/ 18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3" name="Freeform 109"/>
                  <p:cNvSpPr>
                    <a:spLocks/>
                  </p:cNvSpPr>
                  <p:nvPr/>
                </p:nvSpPr>
                <p:spPr bwMode="ltGray">
                  <a:xfrm>
                    <a:off x="4083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21 h 44"/>
                      <a:gd name="T2" fmla="*/ 12 w 42"/>
                      <a:gd name="T3" fmla="*/ 9 h 44"/>
                      <a:gd name="T4" fmla="*/ 0 w 42"/>
                      <a:gd name="T5" fmla="*/ 21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4" name="Freeform 110"/>
                  <p:cNvSpPr>
                    <a:spLocks/>
                  </p:cNvSpPr>
                  <p:nvPr/>
                </p:nvSpPr>
                <p:spPr bwMode="ltGray">
                  <a:xfrm>
                    <a:off x="3936" y="295"/>
                    <a:ext cx="14" cy="10"/>
                  </a:xfrm>
                  <a:custGeom>
                    <a:avLst/>
                    <a:gdLst>
                      <a:gd name="T0" fmla="*/ 7 w 31"/>
                      <a:gd name="T1" fmla="*/ 22 h 30"/>
                      <a:gd name="T2" fmla="*/ 31 w 31"/>
                      <a:gd name="T3" fmla="*/ 10 h 30"/>
                      <a:gd name="T4" fmla="*/ 7 w 31"/>
                      <a:gd name="T5" fmla="*/ 22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6255" name="Group 111"/>
              <p:cNvGrpSpPr>
                <a:grpSpLocks/>
              </p:cNvGrpSpPr>
              <p:nvPr/>
            </p:nvGrpSpPr>
            <p:grpSpPr bwMode="auto"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6256" name="Line 112"/>
                <p:cNvSpPr>
                  <a:spLocks noChangeShapeType="1"/>
                </p:cNvSpPr>
                <p:nvPr/>
              </p:nvSpPr>
              <p:spPr bwMode="white">
                <a:xfrm>
                  <a:off x="798" y="476"/>
                  <a:ext cx="470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7" name="Line 113"/>
                <p:cNvSpPr>
                  <a:spLocks noChangeShapeType="1"/>
                </p:cNvSpPr>
                <p:nvPr/>
              </p:nvSpPr>
              <p:spPr bwMode="white">
                <a:xfrm>
                  <a:off x="102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8" name="Line 114"/>
                <p:cNvSpPr>
                  <a:spLocks noChangeShapeType="1"/>
                </p:cNvSpPr>
                <p:nvPr/>
              </p:nvSpPr>
              <p:spPr bwMode="white">
                <a:xfrm>
                  <a:off x="125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9" name="Line 115"/>
                <p:cNvSpPr>
                  <a:spLocks noChangeShapeType="1"/>
                </p:cNvSpPr>
                <p:nvPr/>
              </p:nvSpPr>
              <p:spPr bwMode="white">
                <a:xfrm>
                  <a:off x="148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0" name="Line 116"/>
                <p:cNvSpPr>
                  <a:spLocks noChangeShapeType="1"/>
                </p:cNvSpPr>
                <p:nvPr/>
              </p:nvSpPr>
              <p:spPr bwMode="white">
                <a:xfrm>
                  <a:off x="171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1" name="Line 117"/>
                <p:cNvSpPr>
                  <a:spLocks noChangeShapeType="1"/>
                </p:cNvSpPr>
                <p:nvPr/>
              </p:nvSpPr>
              <p:spPr bwMode="white">
                <a:xfrm>
                  <a:off x="193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2" name="Line 118"/>
                <p:cNvSpPr>
                  <a:spLocks noChangeShapeType="1"/>
                </p:cNvSpPr>
                <p:nvPr/>
              </p:nvSpPr>
              <p:spPr bwMode="white">
                <a:xfrm>
                  <a:off x="216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3" name="Line 119"/>
                <p:cNvSpPr>
                  <a:spLocks noChangeShapeType="1"/>
                </p:cNvSpPr>
                <p:nvPr/>
              </p:nvSpPr>
              <p:spPr bwMode="white">
                <a:xfrm>
                  <a:off x="239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4" name="Line 120"/>
                <p:cNvSpPr>
                  <a:spLocks noChangeShapeType="1"/>
                </p:cNvSpPr>
                <p:nvPr/>
              </p:nvSpPr>
              <p:spPr bwMode="white">
                <a:xfrm>
                  <a:off x="262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5" name="Line 121"/>
                <p:cNvSpPr>
                  <a:spLocks noChangeShapeType="1"/>
                </p:cNvSpPr>
                <p:nvPr/>
              </p:nvSpPr>
              <p:spPr bwMode="white">
                <a:xfrm>
                  <a:off x="285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6" name="Line 122"/>
                <p:cNvSpPr>
                  <a:spLocks noChangeShapeType="1"/>
                </p:cNvSpPr>
                <p:nvPr/>
              </p:nvSpPr>
              <p:spPr bwMode="white">
                <a:xfrm>
                  <a:off x="307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7" name="Line 123"/>
                <p:cNvSpPr>
                  <a:spLocks noChangeShapeType="1"/>
                </p:cNvSpPr>
                <p:nvPr/>
              </p:nvSpPr>
              <p:spPr bwMode="white">
                <a:xfrm>
                  <a:off x="330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8" name="Line 124"/>
                <p:cNvSpPr>
                  <a:spLocks noChangeShapeType="1"/>
                </p:cNvSpPr>
                <p:nvPr/>
              </p:nvSpPr>
              <p:spPr bwMode="white">
                <a:xfrm>
                  <a:off x="353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9" name="Line 125"/>
                <p:cNvSpPr>
                  <a:spLocks noChangeShapeType="1"/>
                </p:cNvSpPr>
                <p:nvPr/>
              </p:nvSpPr>
              <p:spPr bwMode="white">
                <a:xfrm>
                  <a:off x="376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70" name="Line 126"/>
                <p:cNvSpPr>
                  <a:spLocks noChangeShapeType="1"/>
                </p:cNvSpPr>
                <p:nvPr/>
              </p:nvSpPr>
              <p:spPr bwMode="white">
                <a:xfrm>
                  <a:off x="399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71" name="Line 127"/>
                <p:cNvSpPr>
                  <a:spLocks noChangeShapeType="1"/>
                </p:cNvSpPr>
                <p:nvPr/>
              </p:nvSpPr>
              <p:spPr bwMode="white">
                <a:xfrm>
                  <a:off x="421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72" name="Line 128"/>
                <p:cNvSpPr>
                  <a:spLocks noChangeShapeType="1"/>
                </p:cNvSpPr>
                <p:nvPr/>
              </p:nvSpPr>
              <p:spPr bwMode="white">
                <a:xfrm>
                  <a:off x="444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73" name="Line 129"/>
                <p:cNvSpPr>
                  <a:spLocks noChangeShapeType="1"/>
                </p:cNvSpPr>
                <p:nvPr/>
              </p:nvSpPr>
              <p:spPr bwMode="white">
                <a:xfrm>
                  <a:off x="467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74" name="Line 130"/>
                <p:cNvSpPr>
                  <a:spLocks noChangeShapeType="1"/>
                </p:cNvSpPr>
                <p:nvPr/>
              </p:nvSpPr>
              <p:spPr bwMode="white">
                <a:xfrm>
                  <a:off x="490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75" name="Line 131"/>
                <p:cNvSpPr>
                  <a:spLocks noChangeShapeType="1"/>
                </p:cNvSpPr>
                <p:nvPr/>
              </p:nvSpPr>
              <p:spPr bwMode="white">
                <a:xfrm>
                  <a:off x="513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76" name="Line 132"/>
                <p:cNvSpPr>
                  <a:spLocks noChangeShapeType="1"/>
                </p:cNvSpPr>
                <p:nvPr/>
              </p:nvSpPr>
              <p:spPr bwMode="white">
                <a:xfrm>
                  <a:off x="535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277" name="Group 133"/>
              <p:cNvGrpSpPr>
                <a:grpSpLocks/>
              </p:cNvGrpSpPr>
              <p:nvPr/>
            </p:nvGrpSpPr>
            <p:grpSpPr bwMode="auto"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6278" name="Line 134"/>
                <p:cNvSpPr>
                  <a:spLocks noChangeShapeType="1"/>
                </p:cNvSpPr>
                <p:nvPr/>
              </p:nvSpPr>
              <p:spPr bwMode="ltGray">
                <a:xfrm>
                  <a:off x="2676" y="246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79" name="Line 135"/>
                <p:cNvSpPr>
                  <a:spLocks noChangeShapeType="1"/>
                </p:cNvSpPr>
                <p:nvPr/>
              </p:nvSpPr>
              <p:spPr bwMode="ltGray">
                <a:xfrm>
                  <a:off x="2798" y="468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80" name="Line 136"/>
                <p:cNvSpPr>
                  <a:spLocks noChangeShapeType="1"/>
                </p:cNvSpPr>
                <p:nvPr/>
              </p:nvSpPr>
              <p:spPr bwMode="ltGray">
                <a:xfrm>
                  <a:off x="2904" y="486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81" name="Line 137"/>
                <p:cNvSpPr>
                  <a:spLocks noChangeShapeType="1"/>
                </p:cNvSpPr>
                <p:nvPr/>
              </p:nvSpPr>
              <p:spPr bwMode="ltGray">
                <a:xfrm>
                  <a:off x="3132" y="586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82" name="Line 138"/>
                <p:cNvSpPr>
                  <a:spLocks noChangeShapeType="1"/>
                </p:cNvSpPr>
                <p:nvPr/>
              </p:nvSpPr>
              <p:spPr bwMode="ltGray">
                <a:xfrm>
                  <a:off x="3816" y="358"/>
                  <a:ext cx="0" cy="18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83" name="Line 139"/>
                <p:cNvSpPr>
                  <a:spLocks noChangeShapeType="1"/>
                </p:cNvSpPr>
                <p:nvPr/>
              </p:nvSpPr>
              <p:spPr bwMode="ltGray">
                <a:xfrm>
                  <a:off x="3722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84" name="Line 140"/>
                <p:cNvSpPr>
                  <a:spLocks noChangeShapeType="1"/>
                </p:cNvSpPr>
                <p:nvPr/>
              </p:nvSpPr>
              <p:spPr bwMode="ltGray">
                <a:xfrm>
                  <a:off x="4044" y="372"/>
                  <a:ext cx="0" cy="29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85" name="Line 141"/>
                <p:cNvSpPr>
                  <a:spLocks noChangeShapeType="1"/>
                </p:cNvSpPr>
                <p:nvPr/>
              </p:nvSpPr>
              <p:spPr bwMode="ltGray">
                <a:xfrm flipV="1">
                  <a:off x="4046" y="248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86" name="Line 142"/>
                <p:cNvSpPr>
                  <a:spLocks noChangeShapeType="1"/>
                </p:cNvSpPr>
                <p:nvPr/>
              </p:nvSpPr>
              <p:spPr bwMode="ltGray">
                <a:xfrm flipV="1">
                  <a:off x="4272" y="24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87" name="Line 143"/>
                <p:cNvSpPr>
                  <a:spLocks noChangeShapeType="1"/>
                </p:cNvSpPr>
                <p:nvPr/>
              </p:nvSpPr>
              <p:spPr bwMode="ltGray">
                <a:xfrm flipH="1">
                  <a:off x="4422" y="468"/>
                  <a:ext cx="7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88" name="Line 144"/>
                <p:cNvSpPr>
                  <a:spLocks noChangeShapeType="1"/>
                </p:cNvSpPr>
                <p:nvPr/>
              </p:nvSpPr>
              <p:spPr bwMode="ltGray">
                <a:xfrm flipH="1">
                  <a:off x="4290" y="468"/>
                  <a:ext cx="6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89" name="Line 145"/>
                <p:cNvSpPr>
                  <a:spLocks noChangeShapeType="1"/>
                </p:cNvSpPr>
                <p:nvPr/>
              </p:nvSpPr>
              <p:spPr bwMode="ltGray">
                <a:xfrm flipV="1">
                  <a:off x="4500" y="246"/>
                  <a:ext cx="0" cy="27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90" name="Line 146"/>
                <p:cNvSpPr>
                  <a:spLocks noChangeShapeType="1"/>
                </p:cNvSpPr>
                <p:nvPr/>
              </p:nvSpPr>
              <p:spPr bwMode="ltGray">
                <a:xfrm>
                  <a:off x="4728" y="606"/>
                  <a:ext cx="0" cy="3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91" name="Line 147"/>
                <p:cNvSpPr>
                  <a:spLocks noChangeShapeType="1"/>
                </p:cNvSpPr>
                <p:nvPr/>
              </p:nvSpPr>
              <p:spPr bwMode="ltGray">
                <a:xfrm>
                  <a:off x="1992" y="250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92" name="Line 148"/>
                <p:cNvSpPr>
                  <a:spLocks noChangeShapeType="1"/>
                </p:cNvSpPr>
                <p:nvPr/>
              </p:nvSpPr>
              <p:spPr bwMode="ltGray">
                <a:xfrm>
                  <a:off x="1764" y="247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93" name="Line 149"/>
                <p:cNvSpPr>
                  <a:spLocks noChangeShapeType="1"/>
                </p:cNvSpPr>
                <p:nvPr/>
              </p:nvSpPr>
              <p:spPr bwMode="ltGray">
                <a:xfrm flipH="1">
                  <a:off x="1738" y="468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94" name="Line 150"/>
                <p:cNvSpPr>
                  <a:spLocks noChangeShapeType="1"/>
                </p:cNvSpPr>
                <p:nvPr/>
              </p:nvSpPr>
              <p:spPr bwMode="ltGray">
                <a:xfrm>
                  <a:off x="1604" y="468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95" name="Line 151"/>
                <p:cNvSpPr>
                  <a:spLocks noChangeShapeType="1"/>
                </p:cNvSpPr>
                <p:nvPr/>
              </p:nvSpPr>
              <p:spPr bwMode="ltGray">
                <a:xfrm flipH="1">
                  <a:off x="1404" y="46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96" name="Line 152"/>
                <p:cNvSpPr>
                  <a:spLocks noChangeShapeType="1"/>
                </p:cNvSpPr>
                <p:nvPr/>
              </p:nvSpPr>
              <p:spPr bwMode="ltGray">
                <a:xfrm>
                  <a:off x="1034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97" name="Line 153"/>
                <p:cNvSpPr>
                  <a:spLocks noChangeShapeType="1"/>
                </p:cNvSpPr>
                <p:nvPr/>
              </p:nvSpPr>
              <p:spPr bwMode="ltGray">
                <a:xfrm>
                  <a:off x="1306" y="370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98" name="Line 154"/>
                <p:cNvSpPr>
                  <a:spLocks noChangeShapeType="1"/>
                </p:cNvSpPr>
                <p:nvPr/>
              </p:nvSpPr>
              <p:spPr bwMode="ltGray">
                <a:xfrm>
                  <a:off x="1080" y="388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99" name="Line 155"/>
                <p:cNvSpPr>
                  <a:spLocks noChangeShapeType="1"/>
                </p:cNvSpPr>
                <p:nvPr/>
              </p:nvSpPr>
              <p:spPr bwMode="ltGray">
                <a:xfrm flipH="1" flipV="1">
                  <a:off x="1308" y="245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300" name="Line 156"/>
                <p:cNvSpPr>
                  <a:spLocks noChangeShapeType="1"/>
                </p:cNvSpPr>
                <p:nvPr/>
              </p:nvSpPr>
              <p:spPr bwMode="ltGray">
                <a:xfrm>
                  <a:off x="1536" y="31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301" name="Line 157"/>
                <p:cNvSpPr>
                  <a:spLocks noChangeShapeType="1"/>
                </p:cNvSpPr>
                <p:nvPr/>
              </p:nvSpPr>
              <p:spPr bwMode="ltGray">
                <a:xfrm flipV="1">
                  <a:off x="1536" y="247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302" name="Line 158"/>
                <p:cNvSpPr>
                  <a:spLocks noChangeShapeType="1"/>
                </p:cNvSpPr>
                <p:nvPr/>
              </p:nvSpPr>
              <p:spPr bwMode="ltGray">
                <a:xfrm>
                  <a:off x="4095" y="46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pic>
          <p:nvPicPr>
            <p:cNvPr id="6303" name="Picture 159" descr="earth"/>
            <p:cNvPicPr>
              <a:picLocks noChangeAspect="1" noChangeArrowheads="1"/>
            </p:cNvPicPr>
            <p:nvPr userDrawn="1"/>
          </p:nvPicPr>
          <p:blipFill>
            <a:blip r:embed="rId15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" y="55"/>
              <a:ext cx="562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75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100_070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100_0702.JPG" TargetMode="External"/><Relationship Id="rId7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100_0706.JPG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sz="4000"/>
              <a:t>Проект “Північний Нью-Йорк та Південна Україна: Нове партнерство університетів для бізнес-освіти та економічного розвитку</a:t>
            </a:r>
            <a:endParaRPr lang="ru-RU" sz="400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sz="2800"/>
              <a:t>Спільний американо-український проект між Державним університетом Нью-Йорку та Херсонським Державним університетом.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1268413"/>
            <a:ext cx="7723188" cy="2232025"/>
          </a:xfrm>
        </p:spPr>
        <p:txBody>
          <a:bodyPr/>
          <a:lstStyle/>
          <a:p>
            <a:r>
              <a:rPr lang="uk-UA" sz="2800"/>
              <a:t>В квітні 2005 р. також розпочав роботу Центр розвитку малого бізнесу при Херсонському державному університеті: розпочалось навчання на курсах “Бізнес-управління” слухачів – майбутніх підприємців</a:t>
            </a:r>
            <a:br>
              <a:rPr lang="uk-UA" sz="2800"/>
            </a:br>
            <a:endParaRPr lang="ru-RU" sz="2800"/>
          </a:p>
        </p:txBody>
      </p:sp>
      <p:pic>
        <p:nvPicPr>
          <p:cNvPr id="15365" name="Picture 5" descr="100_0777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23728" y="3429000"/>
            <a:ext cx="4056062" cy="3136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196975"/>
            <a:ext cx="7772400" cy="43195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sz="2400"/>
              <a:t>Про результати  діяльності центру свідчить те, що навчання на курсах за 2 роки „Бізнес-управління” пройшли  </a:t>
            </a:r>
            <a:r>
              <a:rPr lang="uk-UA" sz="2400" b="1"/>
              <a:t>72 слухача</a:t>
            </a:r>
            <a:r>
              <a:rPr lang="uk-UA" sz="2400"/>
              <a:t>, </a:t>
            </a:r>
            <a:endParaRPr lang="en-US" sz="2400"/>
          </a:p>
          <a:p>
            <a:pPr>
              <a:lnSpc>
                <a:spcPct val="80000"/>
              </a:lnSpc>
            </a:pPr>
            <a:r>
              <a:rPr lang="uk-UA" sz="2400"/>
              <a:t>з них </a:t>
            </a:r>
            <a:r>
              <a:rPr lang="ru-RU" sz="2400"/>
              <a:t>17</a:t>
            </a:r>
            <a:r>
              <a:rPr lang="uk-UA" sz="2400"/>
              <a:t> людей знайшли роботу, </a:t>
            </a:r>
            <a:endParaRPr lang="en-US" sz="2400"/>
          </a:p>
          <a:p>
            <a:pPr>
              <a:lnSpc>
                <a:spcPct val="80000"/>
              </a:lnSpc>
            </a:pPr>
            <a:r>
              <a:rPr lang="ru-RU" sz="2400"/>
              <a:t>5</a:t>
            </a:r>
            <a:r>
              <a:rPr lang="uk-UA" sz="2400"/>
              <a:t>5 людей стали зареєстрованими приватними підприємцями та відкрили свій бізнес в самих різних сферах – надання комп</a:t>
            </a:r>
            <a:r>
              <a:rPr lang="en-US" sz="2400"/>
              <a:t>’</a:t>
            </a:r>
            <a:r>
              <a:rPr lang="uk-UA" sz="2400"/>
              <a:t>ютерних послуг, торгівля товарами, вирощування сільскогосподарської продукції (овочі, фрукти, гриби), пошив одягу. </a:t>
            </a:r>
            <a:endParaRPr lang="en-US" sz="2400"/>
          </a:p>
          <a:p>
            <a:pPr>
              <a:lnSpc>
                <a:spcPct val="80000"/>
              </a:lnSpc>
            </a:pPr>
            <a:r>
              <a:rPr lang="uk-UA" sz="2400"/>
              <a:t>Це  хлібопекарні, продуктові магазини, кафе,  спортивні клуби, креативні агенції,  фірма по працевлаштуванню моряків та ін. 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476250"/>
            <a:ext cx="7988300" cy="2305050"/>
          </a:xfrm>
        </p:spPr>
        <p:txBody>
          <a:bodyPr/>
          <a:lstStyle/>
          <a:p>
            <a:r>
              <a:rPr lang="uk-UA" sz="2400"/>
              <a:t>Найчастіше випускники бізнес-центру пов’язують свою підприємницьку діяльність з торгівлею та сферою послуг. Бізнесмени намагаються реалізувати себе як особистості, бути незалежними, займатися справою, яка їм подобається або в якій є професійні навички та досвід роботи. </a:t>
            </a:r>
            <a:endParaRPr lang="ru-RU" sz="2400"/>
          </a:p>
        </p:txBody>
      </p:sp>
      <p:pic>
        <p:nvPicPr>
          <p:cNvPr id="23556" name="Picture 4" descr="100_098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2801938"/>
            <a:ext cx="6084888" cy="405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2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765175"/>
            <a:ext cx="7772400" cy="1439863"/>
          </a:xfrm>
        </p:spPr>
        <p:txBody>
          <a:bodyPr/>
          <a:lstStyle/>
          <a:p>
            <a:pPr algn="ctr">
              <a:buFontTx/>
              <a:buNone/>
            </a:pPr>
            <a:r>
              <a:rPr lang="uk-UA" sz="2800">
                <a:latin typeface="Times New Roman" pitchFamily="18" charset="0"/>
              </a:rPr>
              <a:t>Особи, що успішно завершили навчання, отримують американський та український сертифікати по бізнес-управлінню.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endParaRPr lang="ru-RU" sz="4400">
              <a:latin typeface="Arial Unicode MS" pitchFamily="34" charset="-128"/>
              <a:cs typeface="Times New Roman" pitchFamily="18" charset="0"/>
            </a:endParaRPr>
          </a:p>
          <a:p>
            <a:endParaRPr lang="ru-RU"/>
          </a:p>
        </p:txBody>
      </p:sp>
      <p:pic>
        <p:nvPicPr>
          <p:cNvPr id="22533" name="Picture 5" descr="100_124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713" y="2349500"/>
            <a:ext cx="5688012" cy="438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772400" cy="4114800"/>
          </a:xfrm>
        </p:spPr>
        <p:txBody>
          <a:bodyPr/>
          <a:lstStyle/>
          <a:p>
            <a:r>
              <a:rPr lang="uk-UA" sz="3600">
                <a:latin typeface="Times New Roman" pitchFamily="18" charset="0"/>
                <a:cs typeface="Times New Roman" pitchFamily="18" charset="0"/>
              </a:rPr>
              <a:t>Таким чином Центр розвитку малого бізнесу здійснює прямий внесок у стабілізацію та зростання економіки Південного регіону  України і, зокрема, Херсонської області.</a:t>
            </a:r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60350"/>
            <a:ext cx="6980237" cy="669925"/>
          </a:xfrm>
        </p:spPr>
        <p:txBody>
          <a:bodyPr/>
          <a:lstStyle/>
          <a:p>
            <a:pPr algn="ctr"/>
            <a:r>
              <a:rPr lang="uk-UA" sz="2800" b="1" u="sng">
                <a:solidFill>
                  <a:srgbClr val="333399"/>
                </a:solidFill>
                <a:cs typeface="Times New Roman" pitchFamily="18" charset="0"/>
              </a:rPr>
              <a:t>НАПРЯМКИ   </a:t>
            </a:r>
            <a:r>
              <a:rPr lang="uk-UA" sz="2400" b="1" u="sng">
                <a:solidFill>
                  <a:srgbClr val="333399"/>
                </a:solidFill>
                <a:cs typeface="Times New Roman" pitchFamily="18" charset="0"/>
              </a:rPr>
              <a:t>ДІЯЛЬНОСТІ</a:t>
            </a:r>
            <a:r>
              <a:rPr lang="uk-UA" sz="2800" b="1" u="sng">
                <a:solidFill>
                  <a:srgbClr val="333399"/>
                </a:solidFill>
                <a:cs typeface="Times New Roman" pitchFamily="18" charset="0"/>
              </a:rPr>
              <a:t>    ЦЕНТРУ:</a:t>
            </a:r>
            <a:r>
              <a:rPr lang="ru-RU" sz="2800" b="1">
                <a:cs typeface="Times New Roman" pitchFamily="18" charset="0"/>
              </a:rPr>
              <a:t/>
            </a:r>
            <a:br>
              <a:rPr lang="ru-RU" sz="2800" b="1">
                <a:cs typeface="Times New Roman" pitchFamily="18" charset="0"/>
              </a:rPr>
            </a:br>
            <a:endParaRPr lang="ru-RU" sz="2800" b="1"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836613"/>
            <a:ext cx="8893175" cy="6021387"/>
          </a:xfrm>
        </p:spPr>
        <p:txBody>
          <a:bodyPr/>
          <a:lstStyle/>
          <a:p>
            <a:pPr marL="457200" indent="-457200" algn="just">
              <a:lnSpc>
                <a:spcPct val="80000"/>
              </a:lnSpc>
              <a:buFontTx/>
              <a:buAutoNum type="arabicPeriod"/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uk-UA" sz="1800">
                <a:cs typeface="Times New Roman" pitchFamily="18" charset="0"/>
              </a:rPr>
              <a:t>Навчання по програмі “Бізнес-управління”  з метою підвищення кваліфікації </a:t>
            </a:r>
            <a:r>
              <a:rPr lang="uk-UA" sz="1800"/>
              <a:t>для </a:t>
            </a:r>
            <a:r>
              <a:rPr lang="uk-UA" sz="1800">
                <a:cs typeface="Times New Roman" pitchFamily="18" charset="0"/>
              </a:rPr>
              <a:t>осіб, що хочуть розпочати або ведуть власний бізнес, та таких, що намагаються підвищити свій професійний рівень та вдосконалити організаційну та економічну структуру свого підприємства або фірми з урахуванням сучасних світових і вітчизняних тенденцій.</a:t>
            </a:r>
            <a:endParaRPr lang="uk-UA" sz="1800"/>
          </a:p>
          <a:p>
            <a:pPr marL="457200" indent="-457200" algn="just">
              <a:lnSpc>
                <a:spcPct val="80000"/>
              </a:lnSpc>
              <a:buFontTx/>
              <a:buAutoNum type="arabicPeriod"/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  </a:t>
            </a:r>
            <a:r>
              <a:rPr lang="uk-UA" sz="1800">
                <a:cs typeface="Times New Roman" pitchFamily="18" charset="0"/>
              </a:rPr>
              <a:t>Перепідготовка осіб, що направляються з Центру зайнятості, згідно сертифікаційної програми по бізнес-управлінню, результатом якої має стати самостійна розробка реального бізнес-плану під керівництвом викладачів та  досвідчених фахівців ХДУ, що стане основою для  започаткування власної справи, створення нових робочих місць і, таким чином, зменшення рівня безробіття в Херсонській	області.</a:t>
            </a:r>
            <a:endParaRPr lang="uk-UA" sz="1800"/>
          </a:p>
          <a:p>
            <a:pPr marL="457200" indent="-457200" algn="just">
              <a:lnSpc>
                <a:spcPct val="80000"/>
              </a:lnSpc>
              <a:buFontTx/>
              <a:buAutoNum type="arabicPeriod"/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  </a:t>
            </a:r>
            <a:r>
              <a:rPr lang="uk-UA" sz="1800">
                <a:cs typeface="Times New Roman" pitchFamily="18" charset="0"/>
              </a:rPr>
              <a:t>Підтримка та розвиток ринкового середовища Південного регіону України через  надання консультаційних послуг усім категоріям населення по наступним  напрямкам:</a:t>
            </a:r>
            <a:endParaRPr lang="ru-RU" sz="1800"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uk-UA" sz="1800">
                <a:cs typeface="Times New Roman" pitchFamily="18" charset="0"/>
              </a:rPr>
              <a:t>Розробка бізнес-плану </a:t>
            </a:r>
            <a:endParaRPr lang="ru-RU" sz="1800"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uk-UA" sz="1800">
                <a:cs typeface="Times New Roman" pitchFamily="18" charset="0"/>
              </a:rPr>
              <a:t>Інформація для започаткування бізнесу </a:t>
            </a:r>
            <a:endParaRPr lang="ru-RU" sz="1800"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uk-UA" sz="1800">
                <a:cs typeface="Times New Roman" pitchFamily="18" charset="0"/>
              </a:rPr>
              <a:t>Інформація про джерела фінансування та вигідне кредитування</a:t>
            </a:r>
            <a:endParaRPr lang="ru-RU" sz="1800"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uk-UA" sz="1800">
                <a:cs typeface="Times New Roman" pitchFamily="18" charset="0"/>
              </a:rPr>
              <a:t>Фінансове планування</a:t>
            </a:r>
            <a:endParaRPr lang="ru-RU" sz="1800"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uk-UA" sz="1800">
                <a:cs typeface="Times New Roman" pitchFamily="18" charset="0"/>
              </a:rPr>
              <a:t>Бухгалтерський облік</a:t>
            </a:r>
            <a:endParaRPr lang="ru-RU" sz="1800"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uk-UA" sz="1800">
                <a:cs typeface="Times New Roman" pitchFamily="18" charset="0"/>
              </a:rPr>
              <a:t>Юридична підтримка</a:t>
            </a:r>
            <a:endParaRPr lang="ru-RU" sz="1800"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uk-UA" sz="1800">
                <a:cs typeface="Times New Roman" pitchFamily="18" charset="0"/>
              </a:rPr>
              <a:t>Маркетинг</a:t>
            </a:r>
            <a:endParaRPr lang="ru-RU" sz="1800"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  </a:t>
            </a:r>
            <a:r>
              <a:rPr lang="uk-UA" sz="1800">
                <a:cs typeface="Times New Roman" pitchFamily="18" charset="0"/>
              </a:rPr>
              <a:t>Розробка ринкової стратегії</a:t>
            </a:r>
            <a:r>
              <a:rPr lang="uk-UA" sz="1800"/>
              <a:t> та а</a:t>
            </a:r>
            <a:r>
              <a:rPr lang="uk-UA" sz="1800">
                <a:cs typeface="Times New Roman" pitchFamily="18" charset="0"/>
              </a:rPr>
              <a:t>наліз конкурентного середовища</a:t>
            </a:r>
            <a:endParaRPr lang="ru-RU" sz="1800"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</a:pPr>
            <a:r>
              <a:rPr lang="uk-UA" sz="1800"/>
              <a:t>   </a:t>
            </a:r>
            <a:r>
              <a:rPr lang="uk-UA" sz="1800">
                <a:cs typeface="Times New Roman" pitchFamily="18" charset="0"/>
              </a:rPr>
              <a:t>Розвиток та впровадження нового продукту</a:t>
            </a:r>
            <a:endParaRPr lang="ru-RU" sz="1800"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</a:pPr>
            <a:r>
              <a:rPr lang="uk-UA" sz="1800">
                <a:latin typeface="Times New Roman" pitchFamily="18" charset="0"/>
                <a:cs typeface="Times New Roman" pitchFamily="18" charset="0"/>
              </a:rPr>
              <a:t>    </a:t>
            </a:r>
            <a:r>
              <a:rPr lang="uk-UA" sz="1800">
                <a:cs typeface="Times New Roman" pitchFamily="18" charset="0"/>
              </a:rPr>
              <a:t>Використання та впровадження інформаційних технологій</a:t>
            </a:r>
            <a:endParaRPr lang="ru-RU" sz="1800">
              <a:cs typeface="Times New Roman" pitchFamily="18" charset="0"/>
            </a:endParaRPr>
          </a:p>
          <a:p>
            <a:pPr marL="457200" indent="-457200">
              <a:lnSpc>
                <a:spcPct val="80000"/>
              </a:lnSpc>
              <a:buFontTx/>
              <a:buNone/>
            </a:pPr>
            <a:endParaRPr lang="ru-RU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3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143000"/>
            <a:ext cx="7754938" cy="2895600"/>
          </a:xfrm>
        </p:spPr>
        <p:txBody>
          <a:bodyPr/>
          <a:lstStyle/>
          <a:p>
            <a:pPr algn="ctr"/>
            <a:r>
              <a:rPr lang="uk-UA" sz="2800"/>
              <a:t>В 2003 році Державний департамент Сполучених Штатів Америки виділив грант, який реалізовується на протязі 3 років (з 9 грудня 2003 року по 8 грудня 2006 року) під головуванням Державного університету Нью-Йорка спільно з Херсонським державним університетом</a:t>
            </a:r>
            <a:r>
              <a:rPr lang="uk-UA" sz="2400"/>
              <a:t>.</a:t>
            </a:r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7772400" cy="19954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/>
              <a:t> </a:t>
            </a:r>
            <a:r>
              <a:rPr lang="uk-UA" sz="2000"/>
              <a:t>Цей грант отримав назву “Грант на підтримку свободи”, його мета – розробка в ХДУ учбової програми з малого бізнесу, а також створення при ХДУ Центру малого бізнесу та надання допомоги у підвищенні кваліфікації викладацькому складу ХДУ у сфері теорії і практики міжнародної економіки та бізнесу.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2400"/>
              <a:t>В травні 2004 року між Херсонським державним університетом та Державним університетом Нью-Йорка була укладена угода про партнерство, згідно якої ХДУ отримує частину коштів гранту для виконання поставлених цілей.</a:t>
            </a:r>
          </a:p>
          <a:p>
            <a:pPr>
              <a:buFontTx/>
              <a:buNone/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4191000" cy="1981200"/>
          </a:xfrm>
        </p:spPr>
        <p:txBody>
          <a:bodyPr/>
          <a:lstStyle/>
          <a:p>
            <a:r>
              <a:rPr lang="uk-UA" sz="2400"/>
              <a:t>Головний координатор проекту – професор Державного університету Нью-Йорка у м. Кентон професор Джон Ніксон</a:t>
            </a:r>
            <a:endParaRPr lang="ru-RU" sz="2400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419600" y="990600"/>
            <a:ext cx="4495800" cy="2133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uk-UA" sz="2000" i="1"/>
              <a:t>     Координатор проекту зі сторони Херсонського державного університету – проректор з науково-педагогічної роботи, інформаційних технологій, міжнародних зв</a:t>
            </a:r>
            <a:r>
              <a:rPr lang="en-US" sz="2000" i="1"/>
              <a:t>’</a:t>
            </a:r>
            <a:r>
              <a:rPr lang="uk-UA" sz="2000" i="1"/>
              <a:t>язків, професор Олександр Співаковський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000" i="1"/>
          </a:p>
        </p:txBody>
      </p:sp>
      <p:pic>
        <p:nvPicPr>
          <p:cNvPr id="13322" name="Picture 10" descr="Dr A Spivakovsky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64088" y="3429000"/>
            <a:ext cx="2924175" cy="2943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3323" name="Object 11"/>
          <p:cNvGraphicFramePr>
            <a:graphicFrameLocks noChangeAspect="1"/>
          </p:cNvGraphicFramePr>
          <p:nvPr/>
        </p:nvGraphicFramePr>
        <p:xfrm>
          <a:off x="762000" y="3429000"/>
          <a:ext cx="2541588" cy="288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Фотография Photo Editor" r:id="rId4" imgW="1267002" imgH="1438095" progId="MSPhotoEd.3">
                  <p:embed/>
                </p:oleObj>
              </mc:Choice>
              <mc:Fallback>
                <p:oleObj name="Фотография Photo Editor" r:id="rId4" imgW="1267002" imgH="1438095" progId="MSPhotoEd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429000"/>
                        <a:ext cx="2541588" cy="288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  <p:bldP spid="13318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46063" y="930275"/>
            <a:ext cx="5468937" cy="5699125"/>
          </a:xfrm>
        </p:spPr>
        <p:txBody>
          <a:bodyPr/>
          <a:lstStyle/>
          <a:p>
            <a:r>
              <a:rPr lang="uk-UA" sz="2400">
                <a:cs typeface="Times New Roman" pitchFamily="18" charset="0"/>
              </a:rPr>
              <a:t>  26.05.2004 року Херсонський державний університет отримав від Дослідницької фундації Державного університету Нью-Йорку згідно Гранту свободи  </a:t>
            </a:r>
            <a:r>
              <a:rPr lang="uk-UA" sz="2400" b="1">
                <a:cs typeface="Times New Roman" pitchFamily="18" charset="0"/>
              </a:rPr>
              <a:t>57 075</a:t>
            </a:r>
            <a:r>
              <a:rPr lang="uk-UA" sz="2400">
                <a:cs typeface="Times New Roman" pitchFamily="18" charset="0"/>
              </a:rPr>
              <a:t> гривень,  які були витрачені на закупівлю </a:t>
            </a:r>
            <a:r>
              <a:rPr lang="uk-UA" sz="2400"/>
              <a:t>обладнання для Центру розвитку малого бізнесу:</a:t>
            </a:r>
            <a:br>
              <a:rPr lang="uk-UA" sz="2400"/>
            </a:br>
            <a:r>
              <a:rPr lang="uk-UA" sz="2400"/>
              <a:t>- </a:t>
            </a:r>
            <a:r>
              <a:rPr lang="uk-UA" sz="2400">
                <a:cs typeface="Times New Roman" pitchFamily="18" charset="0"/>
              </a:rPr>
              <a:t>5 комп’ютерів, </a:t>
            </a:r>
            <a:r>
              <a:rPr lang="uk-UA" sz="2400"/>
              <a:t/>
            </a:r>
            <a:br>
              <a:rPr lang="uk-UA" sz="2400"/>
            </a:br>
            <a:r>
              <a:rPr lang="uk-UA" sz="2400"/>
              <a:t>- </a:t>
            </a:r>
            <a:r>
              <a:rPr lang="uk-UA" sz="2400">
                <a:cs typeface="Times New Roman" pitchFamily="18" charset="0"/>
              </a:rPr>
              <a:t>1 принтер, </a:t>
            </a:r>
            <a:r>
              <a:rPr lang="uk-UA" sz="2400"/>
              <a:t/>
            </a:r>
            <a:br>
              <a:rPr lang="uk-UA" sz="2400"/>
            </a:br>
            <a:r>
              <a:rPr lang="uk-UA" sz="2400"/>
              <a:t>- </a:t>
            </a:r>
            <a:r>
              <a:rPr lang="uk-UA" sz="2400">
                <a:cs typeface="Times New Roman" pitchFamily="18" charset="0"/>
              </a:rPr>
              <a:t>програмн</a:t>
            </a:r>
            <a:r>
              <a:rPr lang="uk-UA" sz="2400"/>
              <a:t>е</a:t>
            </a:r>
            <a:r>
              <a:rPr lang="uk-UA" sz="2400">
                <a:cs typeface="Times New Roman" pitchFamily="18" charset="0"/>
              </a:rPr>
              <a:t> забезпечення </a:t>
            </a:r>
            <a:r>
              <a:rPr lang="uk-UA" sz="2400"/>
              <a:t/>
            </a:r>
            <a:br>
              <a:rPr lang="uk-UA" sz="2400"/>
            </a:br>
            <a:r>
              <a:rPr lang="uk-UA" sz="2400"/>
              <a:t>- </a:t>
            </a:r>
            <a:r>
              <a:rPr lang="uk-UA" sz="2400">
                <a:cs typeface="Times New Roman" pitchFamily="18" charset="0"/>
              </a:rPr>
              <a:t> комплектуюч</a:t>
            </a:r>
            <a:r>
              <a:rPr lang="uk-UA" sz="2400"/>
              <a:t>і</a:t>
            </a:r>
            <a:r>
              <a:rPr lang="uk-UA" sz="2400">
                <a:cs typeface="Times New Roman" pitchFamily="18" charset="0"/>
              </a:rPr>
              <a:t>. </a:t>
            </a:r>
            <a:r>
              <a:rPr lang="uk-UA" sz="2400"/>
              <a:t/>
            </a:r>
            <a:br>
              <a:rPr lang="uk-UA" sz="2400"/>
            </a:br>
            <a:r>
              <a:rPr lang="uk-UA" sz="2400">
                <a:cs typeface="Times New Roman" pitchFamily="18" charset="0"/>
              </a:rPr>
              <a:t>Техніка встановлена в 106 аудиторії 5 навчального корпусу</a:t>
            </a:r>
            <a:r>
              <a:rPr lang="uk-UA" sz="2400"/>
              <a:t> ХДУ</a:t>
            </a:r>
            <a:r>
              <a:rPr lang="uk-UA" sz="2400">
                <a:cs typeface="Times New Roman" pitchFamily="18" charset="0"/>
              </a:rPr>
              <a:t>, в якій </a:t>
            </a:r>
            <a:r>
              <a:rPr lang="uk-UA" sz="2400"/>
              <a:t>і </a:t>
            </a:r>
            <a:r>
              <a:rPr lang="uk-UA" sz="2400">
                <a:cs typeface="Times New Roman" pitchFamily="18" charset="0"/>
              </a:rPr>
              <a:t>розташовується Центр розвитку малого бізнесу.</a:t>
            </a:r>
            <a:r>
              <a:rPr lang="ru-RU" sz="2400">
                <a:cs typeface="Times New Roman" pitchFamily="18" charset="0"/>
              </a:rPr>
              <a:t/>
            </a:r>
            <a:br>
              <a:rPr lang="ru-RU" sz="2400">
                <a:cs typeface="Times New Roman" pitchFamily="18" charset="0"/>
              </a:rPr>
            </a:br>
            <a:endParaRPr lang="ru-RU" sz="2400">
              <a:cs typeface="Times New Roman" pitchFamily="18" charset="0"/>
            </a:endParaRPr>
          </a:p>
        </p:txBody>
      </p:sp>
      <p:pic>
        <p:nvPicPr>
          <p:cNvPr id="9221" name="Picture 5" descr="100_070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800" y="1295400"/>
            <a:ext cx="1981200" cy="121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100_074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0" y="4876800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100_072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0" y="2971800"/>
            <a:ext cx="2057400" cy="145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30275"/>
            <a:ext cx="7924800" cy="1508125"/>
          </a:xfrm>
        </p:spPr>
        <p:txBody>
          <a:bodyPr/>
          <a:lstStyle/>
          <a:p>
            <a:r>
              <a:rPr lang="uk-UA" sz="2400">
                <a:cs typeface="Times New Roman" pitchFamily="18" charset="0"/>
              </a:rPr>
              <a:t>29.06.200</a:t>
            </a:r>
            <a:r>
              <a:rPr lang="uk-UA" sz="2400"/>
              <a:t>5</a:t>
            </a:r>
            <a:r>
              <a:rPr lang="uk-UA" sz="2400">
                <a:cs typeface="Times New Roman" pitchFamily="18" charset="0"/>
              </a:rPr>
              <a:t> року Херсонський державний університет отримав другий транш валюти  від Державного університету Нью-Йорку згідно Гранту свободи на суму </a:t>
            </a:r>
            <a:r>
              <a:rPr lang="uk-UA" sz="2400" b="1">
                <a:cs typeface="Times New Roman" pitchFamily="18" charset="0"/>
              </a:rPr>
              <a:t>160 414</a:t>
            </a:r>
            <a:r>
              <a:rPr lang="uk-UA" sz="2400">
                <a:cs typeface="Times New Roman" pitchFamily="18" charset="0"/>
              </a:rPr>
              <a:t>  гривень.</a:t>
            </a:r>
            <a:r>
              <a:rPr lang="uk-UA">
                <a:cs typeface="Times New Roman" pitchFamily="18" charset="0"/>
              </a:rPr>
              <a:t> </a:t>
            </a:r>
            <a:endParaRPr lang="ru-RU"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590800"/>
            <a:ext cx="3886200" cy="4038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uk-UA" sz="2400"/>
              <a:t>  </a:t>
            </a:r>
            <a:r>
              <a:rPr lang="uk-UA" sz="1800">
                <a:cs typeface="Times New Roman" pitchFamily="18" charset="0"/>
              </a:rPr>
              <a:t>З цієї суми 102 285</a:t>
            </a:r>
            <a:r>
              <a:rPr lang="uk-UA" sz="1800"/>
              <a:t> </a:t>
            </a:r>
            <a:r>
              <a:rPr lang="uk-UA" sz="1800">
                <a:cs typeface="Times New Roman" pitchFamily="18" charset="0"/>
              </a:rPr>
              <a:t>гривень були витрачені на закупівлю </a:t>
            </a:r>
            <a:endParaRPr lang="uk-UA" sz="1800"/>
          </a:p>
          <a:p>
            <a:pPr>
              <a:lnSpc>
                <a:spcPct val="90000"/>
              </a:lnSpc>
              <a:buFontTx/>
              <a:buNone/>
            </a:pPr>
            <a:r>
              <a:rPr lang="uk-UA" sz="1800">
                <a:cs typeface="Times New Roman" pitchFamily="18" charset="0"/>
              </a:rPr>
              <a:t>6 моніторів, </a:t>
            </a:r>
            <a:endParaRPr lang="uk-UA" sz="1800"/>
          </a:p>
          <a:p>
            <a:pPr>
              <a:lnSpc>
                <a:spcPct val="90000"/>
              </a:lnSpc>
              <a:buFontTx/>
              <a:buNone/>
            </a:pPr>
            <a:r>
              <a:rPr lang="uk-UA" sz="1800">
                <a:cs typeface="Times New Roman" pitchFamily="18" charset="0"/>
              </a:rPr>
              <a:t>3 принтерів, </a:t>
            </a:r>
            <a:endParaRPr lang="uk-UA" sz="1800"/>
          </a:p>
          <a:p>
            <a:pPr>
              <a:lnSpc>
                <a:spcPct val="90000"/>
              </a:lnSpc>
              <a:buFontTx/>
              <a:buNone/>
            </a:pPr>
            <a:r>
              <a:rPr lang="uk-UA" sz="1800">
                <a:cs typeface="Times New Roman" pitchFamily="18" charset="0"/>
              </a:rPr>
              <a:t>2 ксероксів, </a:t>
            </a:r>
            <a:endParaRPr lang="uk-UA" sz="1800"/>
          </a:p>
          <a:p>
            <a:pPr>
              <a:lnSpc>
                <a:spcPct val="90000"/>
              </a:lnSpc>
              <a:buFontTx/>
              <a:buNone/>
            </a:pPr>
            <a:r>
              <a:rPr lang="uk-UA" sz="1800">
                <a:cs typeface="Times New Roman" pitchFamily="18" charset="0"/>
              </a:rPr>
              <a:t>1 відеопроектора, </a:t>
            </a:r>
            <a:endParaRPr lang="uk-UA" sz="1800"/>
          </a:p>
          <a:p>
            <a:pPr>
              <a:lnSpc>
                <a:spcPct val="90000"/>
              </a:lnSpc>
              <a:buFontTx/>
              <a:buNone/>
            </a:pPr>
            <a:r>
              <a:rPr lang="uk-UA" sz="1800">
                <a:cs typeface="Times New Roman" pitchFamily="18" charset="0"/>
              </a:rPr>
              <a:t>3 сканерів, </a:t>
            </a:r>
            <a:endParaRPr lang="uk-UA" sz="1800"/>
          </a:p>
          <a:p>
            <a:pPr>
              <a:lnSpc>
                <a:spcPct val="90000"/>
              </a:lnSpc>
              <a:buFontTx/>
              <a:buNone/>
            </a:pPr>
            <a:r>
              <a:rPr lang="uk-UA" sz="1800">
                <a:cs typeface="Times New Roman" pitchFamily="18" charset="0"/>
              </a:rPr>
              <a:t>Комплектуючих</a:t>
            </a:r>
            <a:r>
              <a:rPr lang="uk-UA" sz="1800"/>
              <a:t>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sz="1800"/>
              <a:t>навчальної літератури з економіки.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sz="1800"/>
              <a:t>На 58129 грн. було придбано програмне забезпечення для роботи центру.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sz="1600">
                <a:cs typeface="Times New Roman" pitchFamily="18" charset="0"/>
              </a:rPr>
              <a:t> </a:t>
            </a:r>
            <a:endParaRPr lang="ru-RU" sz="1600">
              <a:cs typeface="Times New Roman" pitchFamily="18" charset="0"/>
            </a:endParaRPr>
          </a:p>
        </p:txBody>
      </p:sp>
      <p:pic>
        <p:nvPicPr>
          <p:cNvPr id="11268" name="Picture 4" descr="100_0700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38600" y="1981200"/>
            <a:ext cx="1781175" cy="23622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9" name="Picture 5" descr="100_070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4648200"/>
            <a:ext cx="1752600" cy="145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100_070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2057400"/>
            <a:ext cx="1905000" cy="143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100_070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3733800"/>
            <a:ext cx="1905000" cy="127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100_072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5181600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143000"/>
            <a:ext cx="7772400" cy="1143000"/>
          </a:xfrm>
        </p:spPr>
        <p:txBody>
          <a:bodyPr/>
          <a:lstStyle/>
          <a:p>
            <a:r>
              <a:rPr lang="uk-UA" sz="2400">
                <a:cs typeface="Times New Roman" pitchFamily="18" charset="0"/>
              </a:rPr>
              <a:t>1.     Пройшли стажування в Державному університеті Нью-Йорка, місто Потсдам, США такі співробітники Херсонського державного університету: </a:t>
            </a:r>
            <a:r>
              <a:rPr lang="ru-RU" sz="2400">
                <a:cs typeface="Times New Roman" pitchFamily="18" charset="0"/>
              </a:rPr>
              <a:t/>
            </a:r>
            <a:br>
              <a:rPr lang="ru-RU" sz="2400">
                <a:cs typeface="Times New Roman" pitchFamily="18" charset="0"/>
              </a:rPr>
            </a:br>
            <a:endParaRPr lang="ru-RU" sz="2400">
              <a:cs typeface="Times New Roman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86000"/>
            <a:ext cx="5181600" cy="4129088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uk-UA" sz="2000">
                <a:cs typeface="Times New Roman" pitchFamily="18" charset="0"/>
              </a:rPr>
              <a:t>-</a:t>
            </a:r>
            <a:r>
              <a:rPr lang="uk-UA" sz="1600">
                <a:cs typeface="Times New Roman" pitchFamily="18" charset="0"/>
              </a:rPr>
              <a:t>Кравцов Г.М., начальник відділу мультимедійних та дистанційних технологій навчання, з 20.02.2004 по 20.03.2004.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uk-UA" sz="1600">
                <a:cs typeface="Times New Roman" pitchFamily="18" charset="0"/>
              </a:rPr>
              <a:t>-Козьміна Г.О., молодший науковий співробітник відділу мультимедійних та дистанційних технологій навчання, з 20.02.2004 по 20.03.2004.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uk-UA" sz="1600">
                <a:cs typeface="Times New Roman" pitchFamily="18" charset="0"/>
              </a:rPr>
              <a:t>-Тюхтенко Н.А., завідувач кафедри економічної теорії, з 19.08.2004 по 25.12.2004.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uk-UA" sz="1600">
                <a:cs typeface="Times New Roman" pitchFamily="18" charset="0"/>
              </a:rPr>
              <a:t>-Жиров Л.К., начальник відділу міжнародних зв</a:t>
            </a:r>
            <a:r>
              <a:rPr lang="ru-RU" sz="1600">
                <a:cs typeface="Times New Roman" pitchFamily="18" charset="0"/>
              </a:rPr>
              <a:t>’</a:t>
            </a:r>
            <a:r>
              <a:rPr lang="uk-UA" sz="1600">
                <a:cs typeface="Times New Roman" pitchFamily="18" charset="0"/>
              </a:rPr>
              <a:t>язків, з 19.08.2004 по 25.12.2004.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600">
                <a:cs typeface="Times New Roman" pitchFamily="18" charset="0"/>
              </a:rPr>
              <a:t>Байша К.М., доцент кафедри економіки підприємства, з 14.01.2005 по 23.05.2005.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/>
              <a:t> -Ф</a:t>
            </a:r>
            <a:r>
              <a:rPr lang="uk-UA" sz="1600">
                <a:cs typeface="Times New Roman" pitchFamily="18" charset="0"/>
              </a:rPr>
              <a:t>едорова Я.Б., науковий співробітник відділу мультимедійних та дистанційних технологій навчання, з 14.01.2005 по 23.05.2005.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600">
                <a:cs typeface="Times New Roman" pitchFamily="18" charset="0"/>
              </a:rPr>
              <a:t>Цоброва І.А., доцент кафедри іноземних мов, з 19.08.2005 по 23.05.2005.</a:t>
            </a:r>
            <a:endParaRPr lang="ru-RU" sz="160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600"/>
          </a:p>
        </p:txBody>
      </p:sp>
      <p:pic>
        <p:nvPicPr>
          <p:cNvPr id="12302" name="Picture 14" descr="C:\Users\maxmar1\Desktop\Рисунок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2852936"/>
            <a:ext cx="297782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46063" y="930275"/>
            <a:ext cx="7754937" cy="1889125"/>
          </a:xfrm>
        </p:spPr>
        <p:txBody>
          <a:bodyPr/>
          <a:lstStyle/>
          <a:p>
            <a:r>
              <a:rPr lang="uk-UA" sz="2200">
                <a:cs typeface="Times New Roman" pitchFamily="18" charset="0"/>
              </a:rPr>
              <a:t>1.   </a:t>
            </a:r>
            <a:r>
              <a:rPr lang="uk-UA" sz="2000">
                <a:cs typeface="Times New Roman" pitchFamily="18" charset="0"/>
              </a:rPr>
              <a:t>  </a:t>
            </a:r>
            <a:r>
              <a:rPr lang="uk-UA" sz="2000">
                <a:solidFill>
                  <a:srgbClr val="333333"/>
                </a:solidFill>
                <a:cs typeface="Times New Roman" pitchFamily="18" charset="0"/>
              </a:rPr>
              <a:t>В результаті </a:t>
            </a:r>
            <a:r>
              <a:rPr lang="ru-RU" sz="2000">
                <a:solidFill>
                  <a:srgbClr val="333333"/>
                </a:solidFill>
                <a:cs typeface="Times New Roman" pitchFamily="18" charset="0"/>
              </a:rPr>
              <a:t>спільн</a:t>
            </a:r>
            <a:r>
              <a:rPr lang="uk-UA" sz="2000">
                <a:solidFill>
                  <a:srgbClr val="333333"/>
                </a:solidFill>
                <a:cs typeface="Times New Roman" pitchFamily="18" charset="0"/>
              </a:rPr>
              <a:t>ої</a:t>
            </a:r>
            <a:r>
              <a:rPr lang="ru-RU" sz="2000">
                <a:solidFill>
                  <a:srgbClr val="333333"/>
                </a:solidFill>
                <a:cs typeface="Times New Roman" pitchFamily="18" charset="0"/>
              </a:rPr>
              <a:t> роботі </a:t>
            </a:r>
            <a:r>
              <a:rPr lang="uk-UA" sz="2000">
                <a:solidFill>
                  <a:srgbClr val="333333"/>
                </a:solidFill>
                <a:cs typeface="Times New Roman" pitchFamily="18" charset="0"/>
              </a:rPr>
              <a:t>американських викладачів Державного університету Нью-Йорку та викладачів Херсонського державного університету </a:t>
            </a:r>
            <a:r>
              <a:rPr lang="ru-RU" sz="2000">
                <a:solidFill>
                  <a:srgbClr val="333333"/>
                </a:solidFill>
                <a:cs typeface="Times New Roman" pitchFamily="18" charset="0"/>
              </a:rPr>
              <a:t> розроб</a:t>
            </a:r>
            <a:r>
              <a:rPr lang="uk-UA" sz="2000">
                <a:solidFill>
                  <a:srgbClr val="333333"/>
                </a:solidFill>
                <a:cs typeface="Times New Roman" pitchFamily="18" charset="0"/>
              </a:rPr>
              <a:t>лено</a:t>
            </a:r>
            <a:r>
              <a:rPr lang="ru-RU" sz="2000">
                <a:solidFill>
                  <a:srgbClr val="333333"/>
                </a:solidFill>
                <a:cs typeface="Times New Roman" pitchFamily="18" charset="0"/>
              </a:rPr>
              <a:t> нов</a:t>
            </a:r>
            <a:r>
              <a:rPr lang="uk-UA" sz="2000">
                <a:solidFill>
                  <a:srgbClr val="333333"/>
                </a:solidFill>
                <a:cs typeface="Times New Roman" pitchFamily="18" charset="0"/>
              </a:rPr>
              <a:t>у</a:t>
            </a:r>
            <a:r>
              <a:rPr lang="ru-RU" sz="2000">
                <a:solidFill>
                  <a:srgbClr val="333333"/>
                </a:solidFill>
                <a:cs typeface="Times New Roman" pitchFamily="18" charset="0"/>
              </a:rPr>
              <a:t> програ</a:t>
            </a:r>
            <a:r>
              <a:rPr lang="uk-UA" sz="2000">
                <a:solidFill>
                  <a:srgbClr val="333333"/>
                </a:solidFill>
                <a:cs typeface="Times New Roman" pitchFamily="18" charset="0"/>
              </a:rPr>
              <a:t>му</a:t>
            </a:r>
            <a:r>
              <a:rPr lang="ru-RU" sz="2000">
                <a:solidFill>
                  <a:srgbClr val="333333"/>
                </a:solidFill>
                <a:cs typeface="Times New Roman" pitchFamily="18" charset="0"/>
              </a:rPr>
              <a:t> на одержання сертифіката з </a:t>
            </a:r>
            <a:r>
              <a:rPr lang="uk-UA" sz="2000">
                <a:solidFill>
                  <a:srgbClr val="333333"/>
                </a:solidFill>
                <a:cs typeface="Times New Roman" pitchFamily="18" charset="0"/>
              </a:rPr>
              <a:t>бізнес-управління. Викладачами, що пройшли стажування в Америці, сформовані такі навчальні курси, матеріали яких вони застосовують при викладанні в університеті:</a:t>
            </a:r>
            <a:r>
              <a:rPr lang="ru-RU" sz="2000">
                <a:cs typeface="Times New Roman" pitchFamily="18" charset="0"/>
              </a:rPr>
              <a:t/>
            </a:r>
            <a:br>
              <a:rPr lang="ru-RU" sz="2000">
                <a:cs typeface="Times New Roman" pitchFamily="18" charset="0"/>
              </a:rPr>
            </a:br>
            <a:endParaRPr lang="ru-RU" sz="2000"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895600"/>
            <a:ext cx="4953000" cy="3367088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-</a:t>
            </a:r>
            <a:r>
              <a:rPr lang="uk-UA" sz="160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„Бізнес-план та його структура”;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„Управління трудовими ресурсами”,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„Маркетинг”,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„Правове забезпечення підприємницької діяльності”,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„Інформаційні системи і технології в економіці”,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„Бізнес-інновації та творче мислення”,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„Аналіз конкуренції та розміщення продукту”,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„Психологія бізнесу”,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„Етика бізнесу”,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„Бізнес-стратегії”,</a:t>
            </a:r>
            <a:endParaRPr lang="ru-RU" sz="160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uk-UA" sz="1600">
                <a:cs typeface="Times New Roman" pitchFamily="18" charset="0"/>
              </a:rPr>
              <a:t>-</a:t>
            </a:r>
            <a:r>
              <a:rPr lang="uk-UA" sz="1600">
                <a:solidFill>
                  <a:srgbClr val="333333"/>
                </a:solidFill>
                <a:cs typeface="Times New Roman" pitchFamily="18" charset="0"/>
              </a:rPr>
              <a:t>„Фінансове проектування та бухгалтерський облік”.</a:t>
            </a:r>
            <a:endParaRPr lang="ru-RU" sz="160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600"/>
          </a:p>
        </p:txBody>
      </p:sp>
      <p:pic>
        <p:nvPicPr>
          <p:cNvPr id="16392" name="Picture 8" descr="C:\Users\maxmar1\Desktop\Рисунок2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4024" y="2924945"/>
            <a:ext cx="365337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47800"/>
            <a:ext cx="4495800" cy="4814888"/>
          </a:xfrm>
        </p:spPr>
        <p:txBody>
          <a:bodyPr/>
          <a:lstStyle/>
          <a:p>
            <a:pPr>
              <a:buFontTx/>
              <a:buNone/>
            </a:pPr>
            <a:r>
              <a:rPr lang="uk-UA" sz="2800"/>
              <a:t>   В результаті реалізації проекту в березні 2005р. в Державному університеті Нью-Йорка у м. Потсдам відбулось урочисте відкриття Українсько-американського ресурсного центру.</a:t>
            </a:r>
            <a:endParaRPr lang="ru-RU" sz="2800"/>
          </a:p>
        </p:txBody>
      </p:sp>
      <p:pic>
        <p:nvPicPr>
          <p:cNvPr id="14348" name="Picture 12" descr="C:\Users\maxmar1\Desktop\Рисунок4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016" y="3501008"/>
            <a:ext cx="3951862" cy="295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9" name="Picture 13" descr="C:\Users\maxmar1\Desktop\Рисунок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1367" y="476672"/>
            <a:ext cx="3907159" cy="275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ждународный">
  <a:themeElements>
    <a:clrScheme name="Международный 2">
      <a:dk1>
        <a:srgbClr val="000000"/>
      </a:dk1>
      <a:lt1>
        <a:srgbClr val="FFFFFF"/>
      </a:lt1>
      <a:dk2>
        <a:srgbClr val="CC6600"/>
      </a:dk2>
      <a:lt2>
        <a:srgbClr val="FFFFFF"/>
      </a:lt2>
      <a:accent1>
        <a:srgbClr val="FFFFCC"/>
      </a:accent1>
      <a:accent2>
        <a:srgbClr val="B5E0E3"/>
      </a:accent2>
      <a:accent3>
        <a:srgbClr val="FFFFFF"/>
      </a:accent3>
      <a:accent4>
        <a:srgbClr val="000000"/>
      </a:accent4>
      <a:accent5>
        <a:srgbClr val="FFFFE2"/>
      </a:accent5>
      <a:accent6>
        <a:srgbClr val="A4CBCE"/>
      </a:accent6>
      <a:hlink>
        <a:srgbClr val="E5D093"/>
      </a:hlink>
      <a:folHlink>
        <a:srgbClr val="CCB374"/>
      </a:folHlink>
    </a:clrScheme>
    <a:fontScheme name="Международный">
      <a:majorFont>
        <a:latin typeface="Times New Roman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Международный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Files\Office2k\Templates\Presentation Designs\Международный.pot</Template>
  <TotalTime>513</TotalTime>
  <Words>505</Words>
  <Application>Microsoft Office PowerPoint</Application>
  <PresentationFormat>Экран (4:3)</PresentationFormat>
  <Paragraphs>62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Международный</vt:lpstr>
      <vt:lpstr>Фотография Photo Editor</vt:lpstr>
      <vt:lpstr>Проект “Північний Нью-Йорк та Південна Україна: Нове партнерство університетів для бізнес-освіти та економічного розвитку</vt:lpstr>
      <vt:lpstr>В 2003 році Державний департамент Сполучених Штатів Америки виділив грант, який реалізовується на протязі 3 років (з 9 грудня 2003 року по 8 грудня 2006 року) під головуванням Державного університету Нью-Йорка спільно з Херсонським державним університетом.</vt:lpstr>
      <vt:lpstr>Презентация PowerPoint</vt:lpstr>
      <vt:lpstr>Головний координатор проекту – професор Державного університету Нью-Йорка у м. Кентон професор Джон Ніксон</vt:lpstr>
      <vt:lpstr>  26.05.2004 року Херсонський державний університет отримав від Дослідницької фундації Державного університету Нью-Йорку згідно Гранту свободи  57 075 гривень,  які були витрачені на закупівлю обладнання для Центру розвитку малого бізнесу: - 5 комп’ютерів,  - 1 принтер,  - програмне забезпечення  -  комплектуючі.  Техніка встановлена в 106 аудиторії 5 навчального корпусу ХДУ, в якій і розташовується Центр розвитку малого бізнесу. </vt:lpstr>
      <vt:lpstr>29.06.2005 року Херсонський державний університет отримав другий транш валюти  від Державного університету Нью-Йорку згідно Гранту свободи на суму 160 414  гривень. </vt:lpstr>
      <vt:lpstr>1.     Пройшли стажування в Державному університеті Нью-Йорка, місто Потсдам, США такі співробітники Херсонського державного університету:  </vt:lpstr>
      <vt:lpstr>1.     В результаті спільної роботі американських викладачів Державного університету Нью-Йорку та викладачів Херсонського державного університету  розроблено нову програму на одержання сертифіката з бізнес-управління. Викладачами, що пройшли стажування в Америці, сформовані такі навчальні курси, матеріали яких вони застосовують при викладанні в університеті: </vt:lpstr>
      <vt:lpstr>Презентация PowerPoint</vt:lpstr>
      <vt:lpstr>В квітні 2005 р. також розпочав роботу Центр розвитку малого бізнесу при Херсонському державному університеті: розпочалось навчання на курсах “Бізнес-управління” слухачів – майбутніх підприємців </vt:lpstr>
      <vt:lpstr>Презентация PowerPoint</vt:lpstr>
      <vt:lpstr>Презентация PowerPoint</vt:lpstr>
      <vt:lpstr>Презентация PowerPoint</vt:lpstr>
      <vt:lpstr>Презентация PowerPoint</vt:lpstr>
      <vt:lpstr>НАПРЯМКИ   ДІЯЛЬНОСТІ    ЦЕНТРУ: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Максимович Марина Богдановна</dc:creator>
  <cp:lastModifiedBy>Максимович Марина Богдановна</cp:lastModifiedBy>
  <cp:revision>23</cp:revision>
  <dcterms:created xsi:type="dcterms:W3CDTF">1601-01-01T00:00:00Z</dcterms:created>
  <dcterms:modified xsi:type="dcterms:W3CDTF">2013-01-28T08:52:11Z</dcterms:modified>
</cp:coreProperties>
</file>